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4"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6858000" cx="9144000"/>
  <p:notesSz cx="6797675" cy="9926625"/>
  <p:embeddedFontLst>
    <p:embeddedFont>
      <p:font typeface="Roboto"/>
      <p:regular r:id="rId50"/>
      <p:bold r:id="rId51"/>
      <p:italic r:id="rId52"/>
      <p:boldItalic r:id="rId53"/>
    </p:embeddedFont>
    <p:embeddedFont>
      <p:font typeface="Cabin"/>
      <p:regular r:id="rId54"/>
      <p:bold r:id="rId55"/>
      <p:italic r:id="rId56"/>
      <p:boldItalic r:id="rId57"/>
    </p:embeddedFont>
    <p:embeddedFont>
      <p:font typeface="Gill Sans"/>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jR/rJY8JfQojd51bxq9hZJ7rk6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F4221F-56AA-4E5C-B1D5-2C26D3435E37}">
  <a:tblStyle styleId="{58F4221F-56AA-4E5C-B1D5-2C26D3435E37}"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6EF"/>
          </a:solidFill>
        </a:fill>
      </a:tcStyle>
    </a:wholeTbl>
    <a:band1H>
      <a:tcTxStyle b="off" i="off"/>
      <a:tcStyle>
        <a:fill>
          <a:solidFill>
            <a:srgbClr val="CAECDD"/>
          </a:solidFill>
        </a:fill>
      </a:tcStyle>
    </a:band1H>
    <a:band2H>
      <a:tcTxStyle b="off" i="off"/>
    </a:band2H>
    <a:band1V>
      <a:tcTxStyle b="off" i="off"/>
      <a:tcStyle>
        <a:fill>
          <a:solidFill>
            <a:srgbClr val="CAECDD"/>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3AC7F659-61CD-4B75-BBCE-763B79C07CC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6568FF0-85B0-4CEA-A5EF-F35E387FE72B}"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customschemas.google.com/relationships/presentationmetadata" Target="meta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3.xml"/><Relationship Id="rId55" Type="http://schemas.openxmlformats.org/officeDocument/2006/relationships/font" Target="fonts/Cabin-bold.fntdata"/><Relationship Id="rId10" Type="http://schemas.openxmlformats.org/officeDocument/2006/relationships/slide" Target="slides/slide2.xml"/><Relationship Id="rId54" Type="http://schemas.openxmlformats.org/officeDocument/2006/relationships/font" Target="fonts/Cabin-regular.fntdata"/><Relationship Id="rId13" Type="http://schemas.openxmlformats.org/officeDocument/2006/relationships/slide" Target="slides/slide5.xml"/><Relationship Id="rId57" Type="http://schemas.openxmlformats.org/officeDocument/2006/relationships/font" Target="fonts/Cabin-boldItalic.fntdata"/><Relationship Id="rId12" Type="http://schemas.openxmlformats.org/officeDocument/2006/relationships/slide" Target="slides/slide4.xml"/><Relationship Id="rId56" Type="http://schemas.openxmlformats.org/officeDocument/2006/relationships/font" Target="fonts/Cabin-italic.fntdata"/><Relationship Id="rId15" Type="http://schemas.openxmlformats.org/officeDocument/2006/relationships/slide" Target="slides/slide7.xml"/><Relationship Id="rId59" Type="http://schemas.openxmlformats.org/officeDocument/2006/relationships/font" Target="fonts/GillSans-bold.fntdata"/><Relationship Id="rId14" Type="http://schemas.openxmlformats.org/officeDocument/2006/relationships/slide" Target="slides/slide6.xml"/><Relationship Id="rId58" Type="http://schemas.openxmlformats.org/officeDocument/2006/relationships/font" Target="fonts/GillSans-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553" cy="497923"/>
          </a:xfrm>
          <a:prstGeom prst="rect">
            <a:avLst/>
          </a:prstGeom>
          <a:noFill/>
          <a:ln>
            <a:noFill/>
          </a:ln>
        </p:spPr>
        <p:txBody>
          <a:bodyPr anchorCtr="0" anchor="t" bIns="91575" lIns="91575" spcFirstLastPara="1" rIns="91575" wrap="square" tIns="91575">
            <a:noAutofit/>
          </a:bodyPr>
          <a:lstStyle>
            <a:lvl1pPr lvl="0" marR="0" rtl="0" algn="l">
              <a:lnSpc>
                <a:spcPct val="100000"/>
              </a:lnSpc>
              <a:spcBef>
                <a:spcPts val="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50532" y="0"/>
            <a:ext cx="2945553" cy="497923"/>
          </a:xfrm>
          <a:prstGeom prst="rect">
            <a:avLst/>
          </a:prstGeom>
          <a:noFill/>
          <a:ln>
            <a:noFill/>
          </a:ln>
        </p:spPr>
        <p:txBody>
          <a:bodyPr anchorCtr="0" anchor="t" bIns="91575" lIns="91575" spcFirstLastPara="1" rIns="91575" wrap="square" tIns="91575">
            <a:noAutofit/>
          </a:bodyPr>
          <a:lstStyle>
            <a:lvl1pPr lvl="0" marR="0" rtl="0" algn="r">
              <a:lnSpc>
                <a:spcPct val="100000"/>
              </a:lnSpc>
              <a:spcBef>
                <a:spcPts val="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716"/>
            <a:ext cx="2945553" cy="497922"/>
          </a:xfrm>
          <a:prstGeom prst="rect">
            <a:avLst/>
          </a:prstGeom>
          <a:noFill/>
          <a:ln>
            <a:noFill/>
          </a:ln>
        </p:spPr>
        <p:txBody>
          <a:bodyPr anchorCtr="0" anchor="b" bIns="91575" lIns="91575" spcFirstLastPara="1" rIns="91575" wrap="square" tIns="91575">
            <a:noAutofit/>
          </a:bodyPr>
          <a:lstStyle>
            <a:lvl1pPr lvl="0" marR="0" rtl="0" algn="l">
              <a:lnSpc>
                <a:spcPct val="100000"/>
              </a:lnSpc>
              <a:spcBef>
                <a:spcPts val="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50532" y="9428716"/>
            <a:ext cx="2945553" cy="497922"/>
          </a:xfrm>
          <a:prstGeom prst="rect">
            <a:avLst/>
          </a:prstGeom>
          <a:noFill/>
          <a:ln>
            <a:noFill/>
          </a:ln>
        </p:spPr>
        <p:txBody>
          <a:bodyPr anchorCtr="0" anchor="b" bIns="45775" lIns="91575" spcFirstLastPara="1" rIns="91575" wrap="square" tIns="457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24" name="Google Shape;224;p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77" name="Google Shape;277;p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84" name="Google Shape;284;p1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p:nvPr>
            <p:ph idx="2" type="sldImg"/>
          </p:nvPr>
        </p:nvSpPr>
        <p:spPr>
          <a:xfrm>
            <a:off x="1144588" y="687388"/>
            <a:ext cx="4581525" cy="3435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1:notes"/>
          <p:cNvSpPr txBox="1"/>
          <p:nvPr>
            <p:ph idx="1" type="body"/>
          </p:nvPr>
        </p:nvSpPr>
        <p:spPr>
          <a:xfrm>
            <a:off x="687084" y="4352449"/>
            <a:ext cx="5496668" cy="412337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3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9d133ccc7_3_6: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39d133ccc7_3_6: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9d133ccc7_3_2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139d133ccc7_3_25:notes"/>
          <p:cNvSpPr txBox="1"/>
          <p:nvPr>
            <p:ph idx="1" type="body"/>
          </p:nvPr>
        </p:nvSpPr>
        <p:spPr>
          <a:xfrm>
            <a:off x="679132" y="4777196"/>
            <a:ext cx="5439300" cy="3908700"/>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309" name="Google Shape;309;g139d133ccc7_3_25:notes"/>
          <p:cNvSpPr txBox="1"/>
          <p:nvPr>
            <p:ph idx="12" type="sldNum"/>
          </p:nvPr>
        </p:nvSpPr>
        <p:spPr>
          <a:xfrm>
            <a:off x="3850532" y="9428716"/>
            <a:ext cx="2945700" cy="498000"/>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4f3039b52_1_120: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f4f3039b52_1_120: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f4f3039b52_1_124: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f4f3039b52_1_124: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4f3039b52_1_9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f4f3039b52_1_92: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866fcc680d_0_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2866fcc680d_0_2: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p:nvPr>
            <p:ph idx="2" type="sldImg"/>
          </p:nvPr>
        </p:nvSpPr>
        <p:spPr>
          <a:xfrm>
            <a:off x="1144588" y="687388"/>
            <a:ext cx="4581525" cy="34353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15:notes"/>
          <p:cNvSpPr txBox="1"/>
          <p:nvPr>
            <p:ph idx="1" type="body"/>
          </p:nvPr>
        </p:nvSpPr>
        <p:spPr>
          <a:xfrm>
            <a:off x="687084" y="4352449"/>
            <a:ext cx="5496668" cy="412337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3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29" name="Google Shape;229;p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4f3039b52_1_109: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f4f3039b52_1_109:notes"/>
          <p:cNvSpPr txBox="1"/>
          <p:nvPr>
            <p:ph idx="1" type="body"/>
          </p:nvPr>
        </p:nvSpPr>
        <p:spPr>
          <a:xfrm>
            <a:off x="679768" y="4715147"/>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0:notes"/>
          <p:cNvSpPr txBox="1"/>
          <p:nvPr>
            <p:ph idx="1" type="body"/>
          </p:nvPr>
        </p:nvSpPr>
        <p:spPr>
          <a:xfrm>
            <a:off x="679767" y="4715153"/>
            <a:ext cx="5438060" cy="4466987"/>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2:notes"/>
          <p:cNvSpPr txBox="1"/>
          <p:nvPr>
            <p:ph idx="1" type="body"/>
          </p:nvPr>
        </p:nvSpPr>
        <p:spPr>
          <a:xfrm>
            <a:off x="679767" y="4715153"/>
            <a:ext cx="5438060" cy="4466987"/>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rPr lang="en-GB"/>
              <a:t>Revision sessions will be on Wednesday after school in Y11. </a:t>
            </a:r>
            <a:endParaRPr/>
          </a:p>
          <a:p>
            <a:pPr indent="0" lvl="0" marL="0" rtl="0" algn="l">
              <a:lnSpc>
                <a:spcPct val="100000"/>
              </a:lnSpc>
              <a:spcBef>
                <a:spcPts val="0"/>
              </a:spcBef>
              <a:spcAft>
                <a:spcPts val="0"/>
              </a:spcAft>
              <a:buSzPts val="1200"/>
              <a:buNone/>
            </a:pPr>
            <a:r>
              <a:rPr lang="en-GB"/>
              <a:t>Assessments will be termly and will be in exam conditions (all questions will be similar to Qs in GCSE papers)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03287f2e00_0_0:notes"/>
          <p:cNvSpPr/>
          <p:nvPr>
            <p:ph idx="2" type="sldImg"/>
          </p:nvPr>
        </p:nvSpPr>
        <p:spPr>
          <a:xfrm>
            <a:off x="919163" y="744538"/>
            <a:ext cx="4960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03287f2e00_0_0:notes"/>
          <p:cNvSpPr txBox="1"/>
          <p:nvPr>
            <p:ph idx="1" type="body"/>
          </p:nvPr>
        </p:nvSpPr>
        <p:spPr>
          <a:xfrm>
            <a:off x="679767" y="4715153"/>
            <a:ext cx="5438100" cy="4467000"/>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rPr lang="en-GB"/>
              <a:t>Sparx is designed to be done little and often. Leaving it all to the night before can be stressful and also a lot of work.</a:t>
            </a:r>
            <a:endParaRPr/>
          </a:p>
          <a:p>
            <a:pPr indent="0" lvl="0" marL="0" rtl="0" algn="l">
              <a:lnSpc>
                <a:spcPct val="100000"/>
              </a:lnSpc>
              <a:spcBef>
                <a:spcPts val="0"/>
              </a:spcBef>
              <a:spcAft>
                <a:spcPts val="0"/>
              </a:spcAft>
              <a:buSzPts val="1200"/>
              <a:buNone/>
            </a:pPr>
            <a:r>
              <a:rPr lang="en-GB"/>
              <a:t>AI is </a:t>
            </a:r>
            <a:r>
              <a:rPr lang="en-GB"/>
              <a:t>unfortunately</a:t>
            </a:r>
            <a:r>
              <a:rPr lang="en-GB"/>
              <a:t> being used by students to complete their Sparx homework, Sparx has no way of blocking this. What this means is that the homework will be created to an </a:t>
            </a:r>
            <a:r>
              <a:rPr lang="en-GB"/>
              <a:t>inappropriate</a:t>
            </a:r>
            <a:r>
              <a:rPr lang="en-GB"/>
              <a:t> </a:t>
            </a:r>
            <a:r>
              <a:rPr lang="en-GB"/>
              <a:t>level</a:t>
            </a:r>
            <a:r>
              <a:rPr lang="en-GB"/>
              <a:t> for them, which means that they will have to continue to use AI to complete it - thus creating a </a:t>
            </a:r>
            <a:r>
              <a:rPr lang="en-GB"/>
              <a:t>vicious</a:t>
            </a:r>
            <a:r>
              <a:rPr lang="en-GB"/>
              <a:t> cycle. Teachers can easily spot when AI has been used as the time taken to complete it is near on impossible. Please have conversations with your children at home </a:t>
            </a:r>
            <a:r>
              <a:rPr lang="en-GB"/>
              <a:t>about</a:t>
            </a:r>
            <a:r>
              <a:rPr lang="en-GB"/>
              <a:t> the </a:t>
            </a:r>
            <a:r>
              <a:rPr lang="en-GB"/>
              <a:t>importance of completing Sparx independently, and if they need help, speak to their teacher.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4:notes"/>
          <p:cNvSpPr txBox="1"/>
          <p:nvPr>
            <p:ph idx="1" type="body"/>
          </p:nvPr>
        </p:nvSpPr>
        <p:spPr>
          <a:xfrm>
            <a:off x="679767" y="4715153"/>
            <a:ext cx="5438060" cy="4466987"/>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61970e65ab_0_0: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161970e65ab_0_0:notes"/>
          <p:cNvSpPr txBox="1"/>
          <p:nvPr>
            <p:ph idx="1" type="body"/>
          </p:nvPr>
        </p:nvSpPr>
        <p:spPr>
          <a:xfrm>
            <a:off x="679767" y="4715153"/>
            <a:ext cx="5438100" cy="4467000"/>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rPr lang="en-GB"/>
              <a:t>Please put the Maths tutor in contact with the class teacher - being able to share details of the SoW and also any areas of development can be </a:t>
            </a:r>
            <a:r>
              <a:rPr lang="en-GB"/>
              <a:t>incredibly</a:t>
            </a:r>
            <a:r>
              <a:rPr lang="en-GB"/>
              <a:t> useful.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6:notes"/>
          <p:cNvSpPr txBox="1"/>
          <p:nvPr>
            <p:ph idx="1" type="body"/>
          </p:nvPr>
        </p:nvSpPr>
        <p:spPr>
          <a:xfrm>
            <a:off x="679767" y="4715153"/>
            <a:ext cx="5438060" cy="4466987"/>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rPr lang="en-GB"/>
              <a:t>Revision guides - teachers can advise an </a:t>
            </a:r>
            <a:r>
              <a:rPr lang="en-GB"/>
              <a:t>appropriate</a:t>
            </a:r>
            <a:r>
              <a:rPr lang="en-GB"/>
              <a:t> level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fc3dc4908_0_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efc3dc4908_0_0:notes"/>
          <p:cNvSpPr txBox="1"/>
          <p:nvPr>
            <p:ph idx="1" type="body"/>
          </p:nvPr>
        </p:nvSpPr>
        <p:spPr>
          <a:xfrm>
            <a:off x="679132" y="4777196"/>
            <a:ext cx="5439300" cy="3908700"/>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398" name="Google Shape;398;gefc3dc4908_0_0:notes"/>
          <p:cNvSpPr txBox="1"/>
          <p:nvPr>
            <p:ph idx="12" type="sldNum"/>
          </p:nvPr>
        </p:nvSpPr>
        <p:spPr>
          <a:xfrm>
            <a:off x="3850532" y="9428716"/>
            <a:ext cx="2945700" cy="498000"/>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5: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5:notes"/>
          <p:cNvSpPr txBox="1"/>
          <p:nvPr>
            <p:ph idx="1" type="body"/>
          </p:nvPr>
        </p:nvSpPr>
        <p:spPr>
          <a:xfrm>
            <a:off x="679767" y="4715153"/>
            <a:ext cx="5438060" cy="4466987"/>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df54eeb8e_0_129: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edf54eeb8e_0_1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35" name="Google Shape;235;p1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edf54eeb8e_0_136: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edf54eeb8e_0_1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edf54eeb8e_0_145: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edf54eeb8e_0_14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df54eeb8e_0_167: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edf54eeb8e_0_16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edf54eeb8e_0_182: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edf54eeb8e_0_18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df54eeb8e_0_196: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edf54eeb8e_0_19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edf54eeb8e_0_207: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edf54eeb8e_0_20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819eed3196_0_6: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3819eed3196_0_6: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edf54eeb8e_0_226: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edf54eeb8e_0_2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df54eeb8e_0_236:notes"/>
          <p:cNvSpPr txBox="1"/>
          <p:nvPr>
            <p:ph idx="1" type="body"/>
          </p:nvPr>
        </p:nvSpPr>
        <p:spPr>
          <a:xfrm>
            <a:off x="906039" y="4714553"/>
            <a:ext cx="4985400" cy="446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edf54eeb8e_0_2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3: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547" name="Google Shape;547;p3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41" name="Google Shape;241;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4: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553" name="Google Shape;553;p3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5: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559" name="Google Shape;559;p3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47" name="Google Shape;247;p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53" name="Google Shape;253;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notes"/>
          <p:cNvSpPr txBox="1"/>
          <p:nvPr>
            <p:ph idx="1" type="body"/>
          </p:nvPr>
        </p:nvSpPr>
        <p:spPr>
          <a:xfrm>
            <a:off x="679132" y="4777195"/>
            <a:ext cx="5439262" cy="3908726"/>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59" name="Google Shape;259;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txBox="1"/>
          <p:nvPr>
            <p:ph idx="1" type="body"/>
          </p:nvPr>
        </p:nvSpPr>
        <p:spPr>
          <a:xfrm>
            <a:off x="679132" y="4777195"/>
            <a:ext cx="5439262" cy="3908726"/>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65" name="Google Shape;265;p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679132" y="4777196"/>
            <a:ext cx="5439412" cy="3908613"/>
          </a:xfrm>
          <a:prstGeom prst="rect">
            <a:avLst/>
          </a:prstGeom>
          <a:noFill/>
          <a:ln>
            <a:noFill/>
          </a:ln>
        </p:spPr>
        <p:txBody>
          <a:bodyPr anchorCtr="0" anchor="t" bIns="91575" lIns="91575" spcFirstLastPara="1" rIns="91575" wrap="square" tIns="91575">
            <a:noAutofit/>
          </a:bodyPr>
          <a:lstStyle/>
          <a:p>
            <a:pPr indent="0" lvl="0" marL="0" rtl="0" algn="l">
              <a:lnSpc>
                <a:spcPct val="100000"/>
              </a:lnSpc>
              <a:spcBef>
                <a:spcPts val="0"/>
              </a:spcBef>
              <a:spcAft>
                <a:spcPts val="0"/>
              </a:spcAft>
              <a:buSzPts val="1200"/>
              <a:buNone/>
            </a:pPr>
            <a:r>
              <a:t/>
            </a:r>
            <a:endParaRPr/>
          </a:p>
        </p:txBody>
      </p:sp>
      <p:sp>
        <p:nvSpPr>
          <p:cNvPr id="271" name="Google Shape;271;p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 name="Google Shape;18;p37"/>
          <p:cNvSpPr txBox="1"/>
          <p:nvPr>
            <p:ph idx="1" type="body"/>
          </p:nvPr>
        </p:nvSpPr>
        <p:spPr>
          <a:xfrm>
            <a:off x="785786" y="2000240"/>
            <a:ext cx="7772400" cy="4114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9" name="Google Shape;19;p3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3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 name="Google Shape;21;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35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5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2000"/>
              <a:buFont typeface="Times New Roman"/>
              <a:buNone/>
              <a:defRPr b="1" i="0" sz="20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70" name="Google Shape;70;p5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1" name="Google Shape;71;p5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algn="l">
              <a:lnSpc>
                <a:spcPct val="100000"/>
              </a:lnSpc>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algn="l">
              <a:lnSpc>
                <a:spcPct val="100000"/>
              </a:lnSpc>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2" name="Google Shape;72;p5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3" name="Google Shape;73;p5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4" name="Google Shape;74;p5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2"/>
              </a:buClr>
              <a:buSzPts val="2000"/>
              <a:buFont typeface="Times New Roman"/>
              <a:buNone/>
              <a:defRPr b="1" i="0" sz="20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77" name="Google Shape;77;p52"/>
          <p:cNvSpPr/>
          <p:nvPr>
            <p:ph idx="2" type="pic"/>
          </p:nvPr>
        </p:nvSpPr>
        <p:spPr>
          <a:xfrm>
            <a:off x="1792288" y="612775"/>
            <a:ext cx="5486400" cy="4114800"/>
          </a:xfrm>
          <a:prstGeom prst="rect">
            <a:avLst/>
          </a:prstGeom>
          <a:noFill/>
          <a:ln>
            <a:noFill/>
          </a:ln>
        </p:spPr>
      </p:sp>
      <p:sp>
        <p:nvSpPr>
          <p:cNvPr id="78" name="Google Shape;78;p5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algn="l">
              <a:lnSpc>
                <a:spcPct val="100000"/>
              </a:lnSpc>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algn="l">
              <a:lnSpc>
                <a:spcPct val="100000"/>
              </a:lnSpc>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algn="l">
              <a:lnSpc>
                <a:spcPct val="100000"/>
              </a:lnSpc>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79" name="Google Shape;79;p5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0" name="Google Shape;80;p5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1" name="Google Shape;81;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84" name="Google Shape;84;p53"/>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5" name="Google Shape;85;p5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6" name="Google Shape;86;p5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7" name="Google Shape;87;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54"/>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90" name="Google Shape;90;p54"/>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91" name="Google Shape;91;p5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92" name="Google Shape;92;p5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93" name="Google Shape;93;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sp>
        <p:nvSpPr>
          <p:cNvPr id="99" name="Google Shape;99;gf4f3039b52_1_14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gf4f3039b52_1_14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1" name="Google Shape;101;gf4f3039b52_1_147"/>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gf4f3039b52_1_143"/>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4" name="Google Shape;104;gf4f3039b52_1_143"/>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5" name="Google Shape;105;gf4f3039b52_1_143"/>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f4f3039b52_1_151"/>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8" name="Google Shape;108;gf4f3039b52_1_15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9" name="Shape 109"/>
        <p:cNvGrpSpPr/>
        <p:nvPr/>
      </p:nvGrpSpPr>
      <p:grpSpPr>
        <a:xfrm>
          <a:off x="0" y="0"/>
          <a:ext cx="0" cy="0"/>
          <a:chOff x="0" y="0"/>
          <a:chExt cx="0" cy="0"/>
        </a:xfrm>
      </p:grpSpPr>
      <p:sp>
        <p:nvSpPr>
          <p:cNvPr id="110" name="Google Shape;110;gf4f3039b52_1_15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gf4f3039b52_1_15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2" name="Google Shape;112;gf4f3039b52_1_15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gf4f3039b52_1_154"/>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gf4f3039b52_1_15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gf4f3039b52_1_15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7" name="Shape 117"/>
        <p:cNvGrpSpPr/>
        <p:nvPr/>
      </p:nvGrpSpPr>
      <p:grpSpPr>
        <a:xfrm>
          <a:off x="0" y="0"/>
          <a:ext cx="0" cy="0"/>
          <a:chOff x="0" y="0"/>
          <a:chExt cx="0" cy="0"/>
        </a:xfrm>
      </p:grpSpPr>
      <p:sp>
        <p:nvSpPr>
          <p:cNvPr id="118" name="Google Shape;118;gf4f3039b52_1_162"/>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9" name="Google Shape;119;gf4f3039b52_1_162"/>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0" name="Google Shape;120;gf4f3039b52_1_16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4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Google Shape;24;p4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Google Shape;25;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1" name="Shape 121"/>
        <p:cNvGrpSpPr/>
        <p:nvPr/>
      </p:nvGrpSpPr>
      <p:grpSpPr>
        <a:xfrm>
          <a:off x="0" y="0"/>
          <a:ext cx="0" cy="0"/>
          <a:chOff x="0" y="0"/>
          <a:chExt cx="0" cy="0"/>
        </a:xfrm>
      </p:grpSpPr>
      <p:sp>
        <p:nvSpPr>
          <p:cNvPr id="122" name="Google Shape;122;gf4f3039b52_1_166"/>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3" name="Google Shape;123;gf4f3039b52_1_16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gf4f3039b52_1_16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f4f3039b52_1_169"/>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7" name="Google Shape;127;gf4f3039b52_1_169"/>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8" name="Google Shape;128;gf4f3039b52_1_169"/>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9" name="Google Shape;129;gf4f3039b52_1_16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0" name="Shape 130"/>
        <p:cNvGrpSpPr/>
        <p:nvPr/>
      </p:nvGrpSpPr>
      <p:grpSpPr>
        <a:xfrm>
          <a:off x="0" y="0"/>
          <a:ext cx="0" cy="0"/>
          <a:chOff x="0" y="0"/>
          <a:chExt cx="0" cy="0"/>
        </a:xfrm>
      </p:grpSpPr>
      <p:sp>
        <p:nvSpPr>
          <p:cNvPr id="131" name="Google Shape;131;gf4f3039b52_1_175"/>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32" name="Google Shape;132;gf4f3039b52_1_17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3" name="Shape 133"/>
        <p:cNvGrpSpPr/>
        <p:nvPr/>
      </p:nvGrpSpPr>
      <p:grpSpPr>
        <a:xfrm>
          <a:off x="0" y="0"/>
          <a:ext cx="0" cy="0"/>
          <a:chOff x="0" y="0"/>
          <a:chExt cx="0" cy="0"/>
        </a:xfrm>
      </p:grpSpPr>
      <p:sp>
        <p:nvSpPr>
          <p:cNvPr id="134" name="Google Shape;134;gf4f3039b52_1_178"/>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5" name="Google Shape;135;gf4f3039b52_1_178"/>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6" name="Google Shape;136;gf4f3039b52_1_17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f4f3039b52_1_18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3" name="Shape 143"/>
        <p:cNvGrpSpPr/>
        <p:nvPr/>
      </p:nvGrpSpPr>
      <p:grpSpPr>
        <a:xfrm>
          <a:off x="0" y="0"/>
          <a:ext cx="0" cy="0"/>
          <a:chOff x="0" y="0"/>
          <a:chExt cx="0" cy="0"/>
        </a:xfrm>
      </p:grpSpPr>
      <p:grpSp>
        <p:nvGrpSpPr>
          <p:cNvPr id="144" name="Google Shape;144;p40"/>
          <p:cNvGrpSpPr/>
          <p:nvPr/>
        </p:nvGrpSpPr>
        <p:grpSpPr>
          <a:xfrm>
            <a:off x="6098378" y="7"/>
            <a:ext cx="3045625" cy="2707359"/>
            <a:chOff x="6098378" y="5"/>
            <a:chExt cx="3045625" cy="2030570"/>
          </a:xfrm>
        </p:grpSpPr>
        <p:sp>
          <p:nvSpPr>
            <p:cNvPr id="145" name="Google Shape;145;p4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40"/>
          <p:cNvSpPr txBox="1"/>
          <p:nvPr>
            <p:ph type="ctrTitle"/>
          </p:nvPr>
        </p:nvSpPr>
        <p:spPr>
          <a:xfrm>
            <a:off x="598100" y="2366963"/>
            <a:ext cx="8222100" cy="1118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51" name="Google Shape;151;p40"/>
          <p:cNvSpPr txBox="1"/>
          <p:nvPr>
            <p:ph idx="1" type="subTitle"/>
          </p:nvPr>
        </p:nvSpPr>
        <p:spPr>
          <a:xfrm>
            <a:off x="598088" y="3621217"/>
            <a:ext cx="8222100" cy="57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52" name="Google Shape;152;p40"/>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3" name="Shape 153"/>
        <p:cNvGrpSpPr/>
        <p:nvPr/>
      </p:nvGrpSpPr>
      <p:grpSpPr>
        <a:xfrm>
          <a:off x="0" y="0"/>
          <a:ext cx="0" cy="0"/>
          <a:chOff x="0" y="0"/>
          <a:chExt cx="0" cy="0"/>
        </a:xfrm>
      </p:grpSpPr>
      <p:grpSp>
        <p:nvGrpSpPr>
          <p:cNvPr id="154" name="Google Shape;154;p41"/>
          <p:cNvGrpSpPr/>
          <p:nvPr/>
        </p:nvGrpSpPr>
        <p:grpSpPr>
          <a:xfrm>
            <a:off x="0" y="5204762"/>
            <a:ext cx="9144000" cy="1653192"/>
            <a:chOff x="0" y="3903669"/>
            <a:chExt cx="9144000" cy="1239925"/>
          </a:xfrm>
        </p:grpSpPr>
        <p:sp>
          <p:nvSpPr>
            <p:cNvPr id="155" name="Google Shape;155;p41"/>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1"/>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1"/>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1"/>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p41"/>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1" name="Google Shape;161;p41"/>
          <p:cNvSpPr txBox="1"/>
          <p:nvPr>
            <p:ph idx="1" type="body"/>
          </p:nvPr>
        </p:nvSpPr>
        <p:spPr>
          <a:xfrm>
            <a:off x="311700" y="1639833"/>
            <a:ext cx="8520600" cy="4452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2" name="Google Shape;162;p41"/>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3" name="Shape 163"/>
        <p:cNvGrpSpPr/>
        <p:nvPr/>
      </p:nvGrpSpPr>
      <p:grpSpPr>
        <a:xfrm>
          <a:off x="0" y="0"/>
          <a:ext cx="0" cy="0"/>
          <a:chOff x="0" y="0"/>
          <a:chExt cx="0" cy="0"/>
        </a:xfrm>
      </p:grpSpPr>
      <p:grpSp>
        <p:nvGrpSpPr>
          <p:cNvPr id="164" name="Google Shape;164;p55"/>
          <p:cNvGrpSpPr/>
          <p:nvPr/>
        </p:nvGrpSpPr>
        <p:grpSpPr>
          <a:xfrm>
            <a:off x="6098378" y="7"/>
            <a:ext cx="3045625" cy="2707359"/>
            <a:chOff x="6098378" y="5"/>
            <a:chExt cx="3045625" cy="2030570"/>
          </a:xfrm>
        </p:grpSpPr>
        <p:sp>
          <p:nvSpPr>
            <p:cNvPr id="165" name="Google Shape;165;p5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55"/>
          <p:cNvSpPr txBox="1"/>
          <p:nvPr>
            <p:ph type="title"/>
          </p:nvPr>
        </p:nvSpPr>
        <p:spPr>
          <a:xfrm>
            <a:off x="598100" y="2869796"/>
            <a:ext cx="8222100" cy="111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1" name="Google Shape;171;p55"/>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2" name="Shape 172"/>
        <p:cNvGrpSpPr/>
        <p:nvPr/>
      </p:nvGrpSpPr>
      <p:grpSpPr>
        <a:xfrm>
          <a:off x="0" y="0"/>
          <a:ext cx="0" cy="0"/>
          <a:chOff x="0" y="0"/>
          <a:chExt cx="0" cy="0"/>
        </a:xfrm>
      </p:grpSpPr>
      <p:sp>
        <p:nvSpPr>
          <p:cNvPr id="173" name="Google Shape;173;p56"/>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4" name="Google Shape;174;p56"/>
          <p:cNvSpPr txBox="1"/>
          <p:nvPr>
            <p:ph idx="1" type="body"/>
          </p:nvPr>
        </p:nvSpPr>
        <p:spPr>
          <a:xfrm>
            <a:off x="311700" y="1639967"/>
            <a:ext cx="3999900" cy="445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5" name="Google Shape;175;p56"/>
          <p:cNvSpPr txBox="1"/>
          <p:nvPr>
            <p:ph idx="2" type="body"/>
          </p:nvPr>
        </p:nvSpPr>
        <p:spPr>
          <a:xfrm>
            <a:off x="4832400" y="1639967"/>
            <a:ext cx="3999900" cy="4452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6" name="Google Shape;176;p56"/>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57"/>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9" name="Google Shape;179;p57"/>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38"/>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 name="Google Shape;28;p38"/>
          <p:cNvSpPr txBox="1"/>
          <p:nvPr>
            <p:ph idx="1" type="body"/>
          </p:nvPr>
        </p:nvSpPr>
        <p:spPr>
          <a:xfrm>
            <a:off x="457200" y="1600200"/>
            <a:ext cx="8229600" cy="496757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9" name="Google Shape;29;p38"/>
          <p:cNvSpPr txBox="1"/>
          <p:nvPr>
            <p:ph idx="12" type="sldNum"/>
          </p:nvPr>
        </p:nvSpPr>
        <p:spPr>
          <a:xfrm>
            <a:off x="8556792" y="6333133"/>
            <a:ext cx="548699" cy="524699"/>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0" name="Shape 180"/>
        <p:cNvGrpSpPr/>
        <p:nvPr/>
      </p:nvGrpSpPr>
      <p:grpSpPr>
        <a:xfrm>
          <a:off x="0" y="0"/>
          <a:ext cx="0" cy="0"/>
          <a:chOff x="0" y="0"/>
          <a:chExt cx="0" cy="0"/>
        </a:xfrm>
      </p:grpSpPr>
      <p:sp>
        <p:nvSpPr>
          <p:cNvPr id="181" name="Google Shape;181;p58"/>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2" name="Google Shape;182;p58"/>
          <p:cNvSpPr txBox="1"/>
          <p:nvPr>
            <p:ph idx="1" type="body"/>
          </p:nvPr>
        </p:nvSpPr>
        <p:spPr>
          <a:xfrm>
            <a:off x="311700" y="1954405"/>
            <a:ext cx="2808000" cy="41376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3" name="Google Shape;183;p58"/>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4" name="Shape 184"/>
        <p:cNvGrpSpPr/>
        <p:nvPr/>
      </p:nvGrpSpPr>
      <p:grpSpPr>
        <a:xfrm>
          <a:off x="0" y="0"/>
          <a:ext cx="0" cy="0"/>
          <a:chOff x="0" y="0"/>
          <a:chExt cx="0" cy="0"/>
        </a:xfrm>
      </p:grpSpPr>
      <p:grpSp>
        <p:nvGrpSpPr>
          <p:cNvPr id="185" name="Google Shape;185;p59"/>
          <p:cNvGrpSpPr/>
          <p:nvPr/>
        </p:nvGrpSpPr>
        <p:grpSpPr>
          <a:xfrm>
            <a:off x="6098378" y="7"/>
            <a:ext cx="3045625" cy="2707359"/>
            <a:chOff x="6098378" y="5"/>
            <a:chExt cx="3045625" cy="2030570"/>
          </a:xfrm>
        </p:grpSpPr>
        <p:sp>
          <p:nvSpPr>
            <p:cNvPr id="186" name="Google Shape;186;p59"/>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9"/>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9"/>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9"/>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9"/>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59"/>
          <p:cNvSpPr txBox="1"/>
          <p:nvPr>
            <p:ph type="title"/>
          </p:nvPr>
        </p:nvSpPr>
        <p:spPr>
          <a:xfrm>
            <a:off x="490250" y="701800"/>
            <a:ext cx="56187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92" name="Google Shape;192;p59"/>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3" name="Shape 193"/>
        <p:cNvGrpSpPr/>
        <p:nvPr/>
      </p:nvGrpSpPr>
      <p:grpSpPr>
        <a:xfrm>
          <a:off x="0" y="0"/>
          <a:ext cx="0" cy="0"/>
          <a:chOff x="0" y="0"/>
          <a:chExt cx="0" cy="0"/>
        </a:xfrm>
      </p:grpSpPr>
      <p:sp>
        <p:nvSpPr>
          <p:cNvPr id="194" name="Google Shape;194;p60"/>
          <p:cNvSpPr/>
          <p:nvPr/>
        </p:nvSpPr>
        <p:spPr>
          <a:xfrm>
            <a:off x="4572000" y="-2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5" name="Google Shape;195;p60"/>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96" name="Google Shape;196;p60"/>
          <p:cNvSpPr txBox="1"/>
          <p:nvPr>
            <p:ph type="title"/>
          </p:nvPr>
        </p:nvSpPr>
        <p:spPr>
          <a:xfrm>
            <a:off x="265500" y="1534800"/>
            <a:ext cx="4045200" cy="2085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7" name="Google Shape;197;p60"/>
          <p:cNvSpPr txBox="1"/>
          <p:nvPr>
            <p:ph idx="1" type="subTitle"/>
          </p:nvPr>
        </p:nvSpPr>
        <p:spPr>
          <a:xfrm>
            <a:off x="265500" y="3692002"/>
            <a:ext cx="4045200" cy="169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8" name="Google Shape;198;p60"/>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99" name="Google Shape;199;p60"/>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0" name="Shape 200"/>
        <p:cNvGrpSpPr/>
        <p:nvPr/>
      </p:nvGrpSpPr>
      <p:grpSpPr>
        <a:xfrm>
          <a:off x="0" y="0"/>
          <a:ext cx="0" cy="0"/>
          <a:chOff x="0" y="0"/>
          <a:chExt cx="0" cy="0"/>
        </a:xfrm>
      </p:grpSpPr>
      <p:sp>
        <p:nvSpPr>
          <p:cNvPr id="201" name="Google Shape;201;p61"/>
          <p:cNvSpPr txBox="1"/>
          <p:nvPr>
            <p:ph idx="1" type="body"/>
          </p:nvPr>
        </p:nvSpPr>
        <p:spPr>
          <a:xfrm>
            <a:off x="319500" y="5640767"/>
            <a:ext cx="5998800" cy="7983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02" name="Google Shape;202;p61"/>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3" name="Shape 203"/>
        <p:cNvGrpSpPr/>
        <p:nvPr/>
      </p:nvGrpSpPr>
      <p:grpSpPr>
        <a:xfrm>
          <a:off x="0" y="0"/>
          <a:ext cx="0" cy="0"/>
          <a:chOff x="0" y="0"/>
          <a:chExt cx="0" cy="0"/>
        </a:xfrm>
      </p:grpSpPr>
      <p:grpSp>
        <p:nvGrpSpPr>
          <p:cNvPr id="204" name="Google Shape;204;p62"/>
          <p:cNvGrpSpPr/>
          <p:nvPr/>
        </p:nvGrpSpPr>
        <p:grpSpPr>
          <a:xfrm>
            <a:off x="6098378" y="7"/>
            <a:ext cx="3045625" cy="2707359"/>
            <a:chOff x="6098378" y="5"/>
            <a:chExt cx="3045625" cy="2030570"/>
          </a:xfrm>
        </p:grpSpPr>
        <p:sp>
          <p:nvSpPr>
            <p:cNvPr id="205" name="Google Shape;205;p6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62"/>
          <p:cNvSpPr txBox="1"/>
          <p:nvPr>
            <p:ph hasCustomPrompt="1" type="title"/>
          </p:nvPr>
        </p:nvSpPr>
        <p:spPr>
          <a:xfrm>
            <a:off x="311700" y="1674733"/>
            <a:ext cx="8520600" cy="270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211" name="Google Shape;211;p62"/>
          <p:cNvSpPr txBox="1"/>
          <p:nvPr>
            <p:ph idx="1" type="body"/>
          </p:nvPr>
        </p:nvSpPr>
        <p:spPr>
          <a:xfrm>
            <a:off x="311700" y="4492300"/>
            <a:ext cx="8520600" cy="17091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1600"/>
              </a:spcBef>
              <a:spcAft>
                <a:spcPts val="0"/>
              </a:spcAft>
              <a:buClr>
                <a:schemeClr val="lt1"/>
              </a:buClr>
              <a:buSzPts val="1400"/>
              <a:buChar char="○"/>
              <a:defRPr>
                <a:solidFill>
                  <a:schemeClr val="lt1"/>
                </a:solidFill>
              </a:defRPr>
            </a:lvl2pPr>
            <a:lvl3pPr indent="-317500" lvl="2" marL="1371600" algn="ctr">
              <a:lnSpc>
                <a:spcPct val="115000"/>
              </a:lnSpc>
              <a:spcBef>
                <a:spcPts val="1600"/>
              </a:spcBef>
              <a:spcAft>
                <a:spcPts val="0"/>
              </a:spcAft>
              <a:buClr>
                <a:schemeClr val="lt1"/>
              </a:buClr>
              <a:buSzPts val="1400"/>
              <a:buChar char="■"/>
              <a:defRPr>
                <a:solidFill>
                  <a:schemeClr val="lt1"/>
                </a:solidFill>
              </a:defRPr>
            </a:lvl3pPr>
            <a:lvl4pPr indent="-317500" lvl="3" marL="1828800" algn="ctr">
              <a:lnSpc>
                <a:spcPct val="115000"/>
              </a:lnSpc>
              <a:spcBef>
                <a:spcPts val="1600"/>
              </a:spcBef>
              <a:spcAft>
                <a:spcPts val="0"/>
              </a:spcAft>
              <a:buClr>
                <a:schemeClr val="lt1"/>
              </a:buClr>
              <a:buSzPts val="1400"/>
              <a:buChar char="●"/>
              <a:defRPr>
                <a:solidFill>
                  <a:schemeClr val="lt1"/>
                </a:solidFill>
              </a:defRPr>
            </a:lvl4pPr>
            <a:lvl5pPr indent="-317500" lvl="4" marL="2286000" algn="ctr">
              <a:lnSpc>
                <a:spcPct val="115000"/>
              </a:lnSpc>
              <a:spcBef>
                <a:spcPts val="1600"/>
              </a:spcBef>
              <a:spcAft>
                <a:spcPts val="0"/>
              </a:spcAft>
              <a:buClr>
                <a:schemeClr val="lt1"/>
              </a:buClr>
              <a:buSzPts val="1400"/>
              <a:buChar char="○"/>
              <a:defRPr>
                <a:solidFill>
                  <a:schemeClr val="lt1"/>
                </a:solidFill>
              </a:defRPr>
            </a:lvl5pPr>
            <a:lvl6pPr indent="-317500" lvl="5" marL="2743200" algn="ctr">
              <a:lnSpc>
                <a:spcPct val="115000"/>
              </a:lnSpc>
              <a:spcBef>
                <a:spcPts val="1600"/>
              </a:spcBef>
              <a:spcAft>
                <a:spcPts val="0"/>
              </a:spcAft>
              <a:buClr>
                <a:schemeClr val="lt1"/>
              </a:buClr>
              <a:buSzPts val="1400"/>
              <a:buChar char="■"/>
              <a:defRPr>
                <a:solidFill>
                  <a:schemeClr val="lt1"/>
                </a:solidFill>
              </a:defRPr>
            </a:lvl6pPr>
            <a:lvl7pPr indent="-317500" lvl="6" marL="3200400" algn="ctr">
              <a:lnSpc>
                <a:spcPct val="115000"/>
              </a:lnSpc>
              <a:spcBef>
                <a:spcPts val="1600"/>
              </a:spcBef>
              <a:spcAft>
                <a:spcPts val="0"/>
              </a:spcAft>
              <a:buClr>
                <a:schemeClr val="lt1"/>
              </a:buClr>
              <a:buSzPts val="1400"/>
              <a:buChar char="●"/>
              <a:defRPr>
                <a:solidFill>
                  <a:schemeClr val="lt1"/>
                </a:solidFill>
              </a:defRPr>
            </a:lvl7pPr>
            <a:lvl8pPr indent="-317500" lvl="7" marL="3657600" algn="ctr">
              <a:lnSpc>
                <a:spcPct val="115000"/>
              </a:lnSpc>
              <a:spcBef>
                <a:spcPts val="1600"/>
              </a:spcBef>
              <a:spcAft>
                <a:spcPts val="0"/>
              </a:spcAft>
              <a:buClr>
                <a:schemeClr val="lt1"/>
              </a:buClr>
              <a:buSzPts val="1400"/>
              <a:buChar char="○"/>
              <a:defRPr>
                <a:solidFill>
                  <a:schemeClr val="lt1"/>
                </a:solidFill>
              </a:defRPr>
            </a:lvl8pPr>
            <a:lvl9pPr indent="-317500" lvl="8" marL="41148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212" name="Google Shape;212;p62"/>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3" name="Shape 213"/>
        <p:cNvGrpSpPr/>
        <p:nvPr/>
      </p:nvGrpSpPr>
      <p:grpSpPr>
        <a:xfrm>
          <a:off x="0" y="0"/>
          <a:ext cx="0" cy="0"/>
          <a:chOff x="0" y="0"/>
          <a:chExt cx="0" cy="0"/>
        </a:xfrm>
      </p:grpSpPr>
      <p:sp>
        <p:nvSpPr>
          <p:cNvPr id="214" name="Google Shape;214;p63"/>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8" name="Shape 218"/>
        <p:cNvGrpSpPr/>
        <p:nvPr/>
      </p:nvGrpSpPr>
      <p:grpSpPr>
        <a:xfrm>
          <a:off x="0" y="0"/>
          <a:ext cx="0" cy="0"/>
          <a:chOff x="0" y="0"/>
          <a:chExt cx="0" cy="0"/>
        </a:xfrm>
      </p:grpSpPr>
      <p:sp>
        <p:nvSpPr>
          <p:cNvPr id="219" name="Google Shape;219;gedf54eeb8e_0_250"/>
          <p:cNvSpPr txBox="1"/>
          <p:nvPr>
            <p:ph type="title"/>
          </p:nvPr>
        </p:nvSpPr>
        <p:spPr>
          <a:xfrm>
            <a:off x="0" y="0"/>
            <a:ext cx="9144000" cy="692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0" name="Google Shape;220;gedf54eeb8e_0_25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1" name="Google Shape;221;gedf54eeb8e_0_250"/>
          <p:cNvSpPr txBox="1"/>
          <p:nvPr>
            <p:ph idx="10" type="dt"/>
          </p:nvPr>
        </p:nvSpPr>
        <p:spPr>
          <a:xfrm>
            <a:off x="7010400" y="0"/>
            <a:ext cx="2133600" cy="4761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rgbClr val="80808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45"/>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32" name="Google Shape;32;p45"/>
          <p:cNvSpPr txBox="1"/>
          <p:nvPr>
            <p:ph idx="1" type="body"/>
          </p:nvPr>
        </p:nvSpPr>
        <p:spPr>
          <a:xfrm>
            <a:off x="457201" y="1600200"/>
            <a:ext cx="3994525" cy="496757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3" name="Google Shape;33;p45"/>
          <p:cNvSpPr txBox="1"/>
          <p:nvPr>
            <p:ph idx="2" type="body"/>
          </p:nvPr>
        </p:nvSpPr>
        <p:spPr>
          <a:xfrm>
            <a:off x="4692274" y="1600200"/>
            <a:ext cx="3994525" cy="496757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algn="l">
              <a:lnSpc>
                <a:spcPct val="100000"/>
              </a:lnSpc>
              <a:spcBef>
                <a:spcPts val="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algn="l">
              <a:lnSpc>
                <a:spcPct val="100000"/>
              </a:lnSpc>
              <a:spcBef>
                <a:spcPts val="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algn="l">
              <a:lnSpc>
                <a:spcPct val="100000"/>
              </a:lnSpc>
              <a:spcBef>
                <a:spcPts val="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4" name="Google Shape;34;p45"/>
          <p:cNvSpPr txBox="1"/>
          <p:nvPr>
            <p:ph idx="12" type="sldNum"/>
          </p:nvPr>
        </p:nvSpPr>
        <p:spPr>
          <a:xfrm>
            <a:off x="8556792" y="6333133"/>
            <a:ext cx="548699" cy="524699"/>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4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37" name="Google Shape;37;p4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algn="ctr">
              <a:lnSpc>
                <a:spcPct val="100000"/>
              </a:lnSpc>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algn="ctr">
              <a:lnSpc>
                <a:spcPct val="100000"/>
              </a:lnSpc>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algn="ctr">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38" name="Google Shape;38;p4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4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47"/>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4000"/>
              <a:buFont typeface="Times New Roman"/>
              <a:buNone/>
              <a:defRPr b="1" i="0" sz="40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43" name="Google Shape;43;p47"/>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algn="l">
              <a:lnSpc>
                <a:spcPct val="100000"/>
              </a:lnSpc>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algn="l">
              <a:lnSpc>
                <a:spcPct val="100000"/>
              </a:lnSpc>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algn="l">
              <a:lnSpc>
                <a:spcPct val="100000"/>
              </a:lnSpc>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44" name="Google Shape;44;p4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5" name="Google Shape;45;p4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6" name="Google Shape;46;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4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49" name="Google Shape;49;p48"/>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0" name="Google Shape;50;p48"/>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51" name="Google Shape;51;p4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Google Shape;52;p4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Google Shape;53;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4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56" name="Google Shape;56;p4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algn="l">
              <a:lnSpc>
                <a:spcPct val="100000"/>
              </a:lnSpc>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algn="l">
              <a:lnSpc>
                <a:spcPct val="100000"/>
              </a:lnSpc>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7" name="Google Shape;57;p4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8" name="Google Shape;58;p4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algn="l">
              <a:lnSpc>
                <a:spcPct val="100000"/>
              </a:lnSpc>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algn="l">
              <a:lnSpc>
                <a:spcPct val="100000"/>
              </a:lnSpc>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algn="l">
              <a:lnSpc>
                <a:spcPct val="100000"/>
              </a:lnSpc>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9" name="Google Shape;59;p4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algn="l">
              <a:lnSpc>
                <a:spcPct val="100000"/>
              </a:lnSpc>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algn="l">
              <a:lnSpc>
                <a:spcPct val="100000"/>
              </a:lnSpc>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0" name="Google Shape;60;p4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1" name="Google Shape;61;p4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2" name="Google Shape;62;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50"/>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65" name="Google Shape;65;p5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6" name="Google Shape;66;p5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Google Shape;67;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1.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chemeClr val="dk2"/>
              </a:buClr>
              <a:buSzPts val="4400"/>
              <a:buFont typeface="Times New Roman"/>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36"/>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3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3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35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descr="\\school.gillotts.org.uk\Shared\StaffHome$\ENewbold\Downloads\Gillotts-Master-Logo-CMYK.jpg" id="15" name="Google Shape;15;p36"/>
          <p:cNvPicPr preferRelativeResize="0"/>
          <p:nvPr/>
        </p:nvPicPr>
        <p:blipFill rotWithShape="1">
          <a:blip r:embed="rId1">
            <a:alphaModFix/>
          </a:blip>
          <a:srcRect b="0" l="0" r="0" t="0"/>
          <a:stretch/>
        </p:blipFill>
        <p:spPr>
          <a:xfrm>
            <a:off x="8153400" y="6155266"/>
            <a:ext cx="699557" cy="5503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4" name="Shape 94"/>
        <p:cNvGrpSpPr/>
        <p:nvPr/>
      </p:nvGrpSpPr>
      <p:grpSpPr>
        <a:xfrm>
          <a:off x="0" y="0"/>
          <a:ext cx="0" cy="0"/>
          <a:chOff x="0" y="0"/>
          <a:chExt cx="0" cy="0"/>
        </a:xfrm>
      </p:grpSpPr>
      <p:sp>
        <p:nvSpPr>
          <p:cNvPr id="95" name="Google Shape;95;gf4f3039b52_1_13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6" name="Google Shape;96;gf4f3039b52_1_139"/>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7" name="Google Shape;97;gf4f3039b52_1_13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139" name="Shape 139"/>
        <p:cNvGrpSpPr/>
        <p:nvPr/>
      </p:nvGrpSpPr>
      <p:grpSpPr>
        <a:xfrm>
          <a:off x="0" y="0"/>
          <a:ext cx="0" cy="0"/>
          <a:chOff x="0" y="0"/>
          <a:chExt cx="0" cy="0"/>
        </a:xfrm>
      </p:grpSpPr>
      <p:sp>
        <p:nvSpPr>
          <p:cNvPr id="140" name="Google Shape;140;p39"/>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141" name="Google Shape;141;p39"/>
          <p:cNvSpPr txBox="1"/>
          <p:nvPr>
            <p:ph idx="1" type="body"/>
          </p:nvPr>
        </p:nvSpPr>
        <p:spPr>
          <a:xfrm>
            <a:off x="311700" y="1639833"/>
            <a:ext cx="8520600" cy="4452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142" name="Google Shape;142;p39"/>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edf54eeb8e_0_247"/>
          <p:cNvSpPr txBox="1"/>
          <p:nvPr>
            <p:ph type="title"/>
          </p:nvPr>
        </p:nvSpPr>
        <p:spPr>
          <a:xfrm>
            <a:off x="0" y="0"/>
            <a:ext cx="9144000" cy="692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1pPr>
            <a:lvl2pPr lvl="1"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2pPr>
            <a:lvl3pPr lvl="2"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3pPr>
            <a:lvl4pPr lvl="3"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4pPr>
            <a:lvl5pPr lvl="4"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5pPr>
            <a:lvl6pPr lvl="5"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6pPr>
            <a:lvl7pPr lvl="6"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7pPr>
            <a:lvl8pPr lvl="7"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8pPr>
            <a:lvl9pPr lvl="8" marR="0" rtl="0" algn="ctr">
              <a:lnSpc>
                <a:spcPct val="100000"/>
              </a:lnSpc>
              <a:spcBef>
                <a:spcPts val="0"/>
              </a:spcBef>
              <a:spcAft>
                <a:spcPts val="0"/>
              </a:spcAft>
              <a:buClr>
                <a:srgbClr val="000000"/>
              </a:buClr>
              <a:buSzPts val="1400"/>
              <a:buFont typeface="Arial"/>
              <a:buNone/>
              <a:defRPr b="1" i="0" sz="4400" u="none" cap="none" strike="noStrike">
                <a:solidFill>
                  <a:schemeClr val="lt1"/>
                </a:solidFill>
                <a:latin typeface="Comic Sans MS"/>
                <a:ea typeface="Comic Sans MS"/>
                <a:cs typeface="Comic Sans MS"/>
                <a:sym typeface="Comic Sans MS"/>
              </a:defRPr>
            </a:lvl9pPr>
          </a:lstStyle>
          <a:p/>
        </p:txBody>
      </p:sp>
      <p:sp>
        <p:nvSpPr>
          <p:cNvPr id="217" name="Google Shape;217;gedf54eeb8e_0_247"/>
          <p:cNvSpPr txBox="1"/>
          <p:nvPr>
            <p:ph idx="10" type="dt"/>
          </p:nvPr>
        </p:nvSpPr>
        <p:spPr>
          <a:xfrm>
            <a:off x="7010400" y="0"/>
            <a:ext cx="2133600" cy="4761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80808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FFFF"/>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gillotts.org.uk/teaching-and-learning/curriculum/years10-11" TargetMode="External"/><Relationship Id="rId4" Type="http://schemas.openxmlformats.org/officeDocument/2006/relationships/hyperlink" Target="https://gillotts.org.uk/teaching-and-learning/curriculum/years10-11" TargetMode="External"/><Relationship Id="rId5" Type="http://schemas.openxmlformats.org/officeDocument/2006/relationships/hyperlink" Target="https://gillotts.org.uk/teaching-and-learning/curriculum/years10-11" TargetMode="External"/><Relationship Id="rId6" Type="http://schemas.openxmlformats.org/officeDocument/2006/relationships/hyperlink" Target="https://gillotts.org.uk/teaching-and-learning/curriculum/years10-1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mailto:edunstan@gillotts.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4.png"/><Relationship Id="rId5"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www.amazon.co.uk/Grade-GCSE-English-Text-Guide/dp/1782943099/ref=sr_1_1?dib=eyJ2IjoiMSJ9.CYNJrdB1hsqpzeqaXXECkJXoSAbPe6BkEpMUh_FS36lwBThiPl0SYIBm9YG64NsAKqqNH-9Dp-a-jU1jEE2IHxuTkKDJVZde1KdlPToALRejlQNuxrjVylbAXceSxwWznu_Dqt_NW4BixLica2ycMcr99JCErNQi9Hzk0NkkklbCPKZheU8qvWCM-72VxgZEyLkKqlKi88YQI6F_Z4c3TYzh0v_DNM5Jo_3u6qAGxlA.0MfWDkncxwyVDYac5TmvItonzkrJ00tqfk2H61ZMsAk&amp;dib_tag=se&amp;keywords=revision+guide+a+christmas+carol&amp;qid=1726564598&amp;sr=8-1" TargetMode="External"/><Relationship Id="rId10" Type="http://schemas.openxmlformats.org/officeDocument/2006/relationships/hyperlink" Target="https://www.amazon.co.uk/Unseen-Poetry-English-Literature-Revision/dp/000832011X/ref=sr_1_1_sspa?dchild=1&amp;keywords=unseen+poetry+aqa+revision&amp;qid=1592554817&amp;s=books&amp;sr=1-1-spons&amp;psc=1&amp;spLa=ZW5jcnlwdGVkUXVhbGlmaWVyPUExRUNCSkZaMkxEREtZJmVuY3J5cHRlZElkPUEwNTQ3ODA5OFM1QTQzQ0I3Nzg0JmVuY3J5cHRlZEFkSWQ9QTA4MDY5NzYxU0RIUzZEUU5ENEZUJndpZGdldE5hbWU9c3BfYXRmJmFjdGlvbj1jbGlja1JlZGlyZWN0JmRvTm90TG9nQ2xpY2s9dHJ1ZQ==" TargetMode="External"/><Relationship Id="rId13" Type="http://schemas.openxmlformats.org/officeDocument/2006/relationships/hyperlink" Target="https://www.amazon.co.uk/AQA-GCSE-English-Language-Targeting/dp/0198437463/ref=sr_1_15?dchild=1&amp;keywords=English+language+gcse+aqa+revision&amp;qid=1592555074&amp;s=books&amp;sr=1-15" TargetMode="External"/><Relationship Id="rId12" Type="http://schemas.openxmlformats.org/officeDocument/2006/relationships/hyperlink" Target="https://www.amazon.co.uk/Revise-English-Language-Revision-Cards/dp/1292182059/ref=sr_1_13?dchild=1&amp;keywords=English+language+gcse+aqa+revision&amp;qid=1592555036&amp;s=books&amp;sr=1-13" TargetMode="External"/><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1.gif"/><Relationship Id="rId4" Type="http://schemas.openxmlformats.org/officeDocument/2006/relationships/hyperlink" Target="https://www.amazon.co.uk/inspector-calls-Practice-Tests-answers/dp/129219541X/ref=sr_1_1?dchild=1&amp;keywords=an+inspector+calls+aqa+exam+practice&amp;qid=1592554585&amp;s=instant-video&amp;sr=1-1" TargetMode="External"/><Relationship Id="rId9" Type="http://schemas.openxmlformats.org/officeDocument/2006/relationships/hyperlink" Target="https://www.amazon.co.uk/New-9-1-GCSE-English-Anthology/dp/1789083699/ref=pd_bxgy_3/261-6081580-1562065?_encoding=UTF8&amp;pd_rd_i=1789083699&amp;pd_rd_r=d3b26e9e-98b6-4d92-8451-046ea80028e3&amp;pd_rd_w=9eeA6&amp;pd_rd_wg=uPRrw&amp;pf_rd_p=106f838b-b7d1-46e9-83e0-f70facc857bf&amp;pf_rd_r=44F9F9SB7W50PRB414PX&amp;psc=1&amp;refRID=44F9F9SB7W50PRB414PX" TargetMode="External"/><Relationship Id="rId5" Type="http://schemas.openxmlformats.org/officeDocument/2006/relationships/hyperlink" Target="https://www.amazon.co.uk/Inspector-English-Literature-Grades-Revision/dp/1407183524/ref=sr_1_3?dchild=1&amp;keywords=an+inspector+calls+revision+cards&amp;qid=1592554272&amp;s=instant-video&amp;sr=1-3" TargetMode="External"/><Relationship Id="rId6" Type="http://schemas.openxmlformats.org/officeDocument/2006/relationships/hyperlink" Target="https://www.amazon.co.uk/York-Notes-Rapid-Revision-Cards/dp/1292273666/ref=sr_1_2?dchild=1&amp;keywords=Romeo+and+Juliet+revision+cards&amp;qid=1592554367&amp;s=instant-video&amp;sr=1-2" TargetMode="External"/><Relationship Id="rId7" Type="http://schemas.openxmlformats.org/officeDocument/2006/relationships/hyperlink" Target="https://www.amazon.co.uk/Romeo-Juliet-AQA-Practice-Tests/dp/1292236833/ref=sr_1_1?dchild=1&amp;keywords=Romeo+and+Juliet+AQA+exam+practice&amp;qid=1592554421&amp;s=instant-video&amp;sr=1-1" TargetMode="External"/><Relationship Id="rId8" Type="http://schemas.openxmlformats.org/officeDocument/2006/relationships/hyperlink" Target="https://www.amazon.co.uk/GCSE-English-Literature-Poetry-Workbook/dp/1782948198/ref=sr_1_4?dchild=1&amp;keywords=power+and+conflict+aqa+exam+practice&amp;qid=1592554625&amp;s=instant-video&amp;sr=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41.png"/><Relationship Id="rId5" Type="http://schemas.openxmlformats.org/officeDocument/2006/relationships/image" Target="../media/image18.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hyperlink" Target="mailto:ctristem@gillotts.org" TargetMode="External"/><Relationship Id="rId5" Type="http://schemas.openxmlformats.org/officeDocument/2006/relationships/hyperlink" Target="mailto:ctristem@gillotts.org"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gillotts.org.uk/teaching-and-learning/curriculum/years10-11/year-10-introduction-to-gcs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49.png"/><Relationship Id="rId6" Type="http://schemas.openxmlformats.org/officeDocument/2006/relationships/image" Target="../media/image27.png"/><Relationship Id="rId7"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44.png"/><Relationship Id="rId12" Type="http://schemas.openxmlformats.org/officeDocument/2006/relationships/image" Target="../media/image52.png"/><Relationship Id="rId1" Type="http://schemas.openxmlformats.org/officeDocument/2006/relationships/slideLayout" Target="../slideLayouts/slideLayout36.xml"/><Relationship Id="rId2" Type="http://schemas.openxmlformats.org/officeDocument/2006/relationships/notesSlide" Target="../notesSlides/notesSlide35.xml"/><Relationship Id="rId3" Type="http://schemas.openxmlformats.org/officeDocument/2006/relationships/image" Target="../media/image47.png"/><Relationship Id="rId4" Type="http://schemas.openxmlformats.org/officeDocument/2006/relationships/image" Target="../media/image19.png"/><Relationship Id="rId9"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5.jpg"/><Relationship Id="rId7" Type="http://schemas.openxmlformats.org/officeDocument/2006/relationships/image" Target="../media/image29.png"/><Relationship Id="rId8"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 Id="rId3" Type="http://schemas.openxmlformats.org/officeDocument/2006/relationships/image" Target="../media/image47.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7.xml"/><Relationship Id="rId3" Type="http://schemas.openxmlformats.org/officeDocument/2006/relationships/image" Target="../media/image47.png"/><Relationship Id="rId4" Type="http://schemas.openxmlformats.org/officeDocument/2006/relationships/image" Target="../media/image40.png"/><Relationship Id="rId5" Type="http://schemas.openxmlformats.org/officeDocument/2006/relationships/hyperlink" Target="https://sites.google.com/gillotts.org.uk/gillottsscience/ks4-resources/biology?authuser=0" TargetMode="External"/><Relationship Id="rId6" Type="http://schemas.openxmlformats.org/officeDocument/2006/relationships/image" Target="../media/image7.png"/><Relationship Id="rId7"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8.xml"/><Relationship Id="rId3" Type="http://schemas.openxmlformats.org/officeDocument/2006/relationships/image" Target="../media/image46.pn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25" name="Shape 225"/>
        <p:cNvGrpSpPr/>
        <p:nvPr/>
      </p:nvGrpSpPr>
      <p:grpSpPr>
        <a:xfrm>
          <a:off x="0" y="0"/>
          <a:ext cx="0" cy="0"/>
          <a:chOff x="0" y="0"/>
          <a:chExt cx="0" cy="0"/>
        </a:xfrm>
      </p:grpSpPr>
      <p:sp>
        <p:nvSpPr>
          <p:cNvPr id="226" name="Google Shape;226;p1"/>
          <p:cNvSpPr txBox="1"/>
          <p:nvPr>
            <p:ph type="title"/>
          </p:nvPr>
        </p:nvSpPr>
        <p:spPr>
          <a:xfrm>
            <a:off x="363984" y="609599"/>
            <a:ext cx="8460420" cy="485904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br>
              <a:rPr lang="en-GB"/>
            </a:br>
            <a:br>
              <a:rPr lang="en-GB"/>
            </a:br>
            <a:br>
              <a:rPr lang="en-GB" sz="3000"/>
            </a:br>
            <a:r>
              <a:rPr b="1" lang="en-GB" sz="3000">
                <a:latin typeface="Gill Sans"/>
                <a:ea typeface="Gill Sans"/>
                <a:cs typeface="Gill Sans"/>
                <a:sym typeface="Gill Sans"/>
              </a:rPr>
              <a:t>Welcome to the </a:t>
            </a:r>
            <a:endParaRPr b="1" sz="3000">
              <a:latin typeface="Gill Sans"/>
              <a:ea typeface="Gill Sans"/>
              <a:cs typeface="Gill Sans"/>
              <a:sym typeface="Gill Sans"/>
            </a:endParaRPr>
          </a:p>
          <a:p>
            <a:pPr indent="0" lvl="0" marL="0" rtl="0" algn="ctr">
              <a:lnSpc>
                <a:spcPct val="100000"/>
              </a:lnSpc>
              <a:spcBef>
                <a:spcPts val="0"/>
              </a:spcBef>
              <a:spcAft>
                <a:spcPts val="0"/>
              </a:spcAft>
              <a:buSzPts val="4400"/>
              <a:buNone/>
            </a:pPr>
            <a:r>
              <a:rPr b="1" lang="en-GB" sz="3000">
                <a:latin typeface="Gill Sans"/>
                <a:ea typeface="Gill Sans"/>
                <a:cs typeface="Gill Sans"/>
                <a:sym typeface="Gill Sans"/>
              </a:rPr>
              <a:t>Year 10 Introduction to GCSE Evening</a:t>
            </a:r>
            <a:br>
              <a:rPr b="1" lang="en-GB" sz="3000">
                <a:latin typeface="Gill Sans"/>
                <a:ea typeface="Gill Sans"/>
                <a:cs typeface="Gill Sans"/>
                <a:sym typeface="Gill Sans"/>
              </a:rPr>
            </a:br>
            <a:br>
              <a:rPr b="1" lang="en-GB" sz="3000">
                <a:latin typeface="Gill Sans"/>
                <a:ea typeface="Gill Sans"/>
                <a:cs typeface="Gill Sans"/>
                <a:sym typeface="Gill Sans"/>
              </a:rPr>
            </a:br>
            <a:endParaRPr b="1" sz="3000">
              <a:latin typeface="Gill Sans"/>
              <a:ea typeface="Gill Sans"/>
              <a:cs typeface="Gill Sans"/>
              <a:sym typeface="Gill Sans"/>
            </a:endParaRPr>
          </a:p>
          <a:p>
            <a:pPr indent="0" lvl="0" marL="0" rtl="0" algn="ctr">
              <a:lnSpc>
                <a:spcPct val="100000"/>
              </a:lnSpc>
              <a:spcBef>
                <a:spcPts val="0"/>
              </a:spcBef>
              <a:spcAft>
                <a:spcPts val="0"/>
              </a:spcAft>
              <a:buSzPts val="4400"/>
              <a:buNone/>
            </a:pPr>
            <a:r>
              <a:rPr lang="en-GB" sz="3000">
                <a:latin typeface="Gill Sans"/>
                <a:ea typeface="Gill Sans"/>
                <a:cs typeface="Gill Sans"/>
                <a:sym typeface="Gill Sans"/>
              </a:rPr>
              <a:t>Thursday 2nd October 2025</a:t>
            </a:r>
            <a:endParaRPr sz="3000">
              <a:latin typeface="Gill Sans"/>
              <a:ea typeface="Gill Sans"/>
              <a:cs typeface="Gill Sans"/>
              <a:sym typeface="Gill Sans"/>
            </a:endParaRPr>
          </a:p>
          <a:p>
            <a:pPr indent="0" lvl="0" marL="0" rtl="0" algn="ctr">
              <a:lnSpc>
                <a:spcPct val="100000"/>
              </a:lnSpc>
              <a:spcBef>
                <a:spcPts val="0"/>
              </a:spcBef>
              <a:spcAft>
                <a:spcPts val="0"/>
              </a:spcAft>
              <a:buSzPts val="4400"/>
              <a:buNone/>
            </a:pPr>
            <a:r>
              <a:rPr lang="en-GB" sz="3000">
                <a:latin typeface="Gill Sans"/>
                <a:ea typeface="Gill Sans"/>
                <a:cs typeface="Gill Sans"/>
                <a:sym typeface="Gill Sans"/>
              </a:rPr>
              <a:t>Main Hall</a:t>
            </a:r>
            <a:br>
              <a:rPr lang="en-GB" sz="3000">
                <a:latin typeface="Gill Sans"/>
                <a:ea typeface="Gill Sans"/>
                <a:cs typeface="Gill Sans"/>
                <a:sym typeface="Gill Sans"/>
              </a:rPr>
            </a:br>
            <a:br>
              <a:rPr lang="en-GB" sz="3000">
                <a:latin typeface="Gill Sans"/>
                <a:ea typeface="Gill Sans"/>
                <a:cs typeface="Gill Sans"/>
                <a:sym typeface="Gill Sans"/>
              </a:rPr>
            </a:br>
            <a:br>
              <a:rPr lang="en-GB">
                <a:latin typeface="Gill Sans"/>
                <a:ea typeface="Gill Sans"/>
                <a:cs typeface="Gill Sans"/>
                <a:sym typeface="Gill Sans"/>
              </a:rPr>
            </a:br>
            <a:br>
              <a:rPr lang="en-GB"/>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78" name="Shape 278"/>
        <p:cNvGrpSpPr/>
        <p:nvPr/>
      </p:nvGrpSpPr>
      <p:grpSpPr>
        <a:xfrm>
          <a:off x="0" y="0"/>
          <a:ext cx="0" cy="0"/>
          <a:chOff x="0" y="0"/>
          <a:chExt cx="0" cy="0"/>
        </a:xfrm>
      </p:grpSpPr>
      <p:sp>
        <p:nvSpPr>
          <p:cNvPr id="279" name="Google Shape;279;p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750"/>
              <a:buFont typeface="Cabin"/>
              <a:buNone/>
            </a:pPr>
            <a:r>
              <a:rPr b="1" i="0" lang="en-GB" sz="2800" u="none" cap="none" strike="noStrike">
                <a:solidFill>
                  <a:schemeClr val="dk2"/>
                </a:solidFill>
                <a:latin typeface="Gill Sans"/>
                <a:ea typeface="Gill Sans"/>
                <a:cs typeface="Gill Sans"/>
                <a:sym typeface="Gill Sans"/>
              </a:rPr>
              <a:t>How does the </a:t>
            </a:r>
            <a:r>
              <a:rPr b="1" lang="en-GB" sz="2800">
                <a:latin typeface="Gill Sans"/>
                <a:ea typeface="Gill Sans"/>
                <a:cs typeface="Gill Sans"/>
                <a:sym typeface="Gill Sans"/>
              </a:rPr>
              <a:t>9-1</a:t>
            </a:r>
            <a:r>
              <a:rPr b="1" i="0" lang="en-GB" sz="2800" u="none" cap="none" strike="noStrike">
                <a:solidFill>
                  <a:schemeClr val="dk2"/>
                </a:solidFill>
                <a:latin typeface="Gill Sans"/>
                <a:ea typeface="Gill Sans"/>
                <a:cs typeface="Gill Sans"/>
                <a:sym typeface="Gill Sans"/>
              </a:rPr>
              <a:t> grade scale work?</a:t>
            </a:r>
            <a:endParaRPr sz="2800">
              <a:latin typeface="Gill Sans"/>
              <a:ea typeface="Gill Sans"/>
              <a:cs typeface="Gill Sans"/>
              <a:sym typeface="Gill Sans"/>
            </a:endParaRPr>
          </a:p>
        </p:txBody>
      </p:sp>
      <p:graphicFrame>
        <p:nvGraphicFramePr>
          <p:cNvPr id="280" name="Google Shape;280;p9"/>
          <p:cNvGraphicFramePr/>
          <p:nvPr/>
        </p:nvGraphicFramePr>
        <p:xfrm>
          <a:off x="1719543" y="2111515"/>
          <a:ext cx="3000000" cy="3000000"/>
        </p:xfrm>
        <a:graphic>
          <a:graphicData uri="http://schemas.openxmlformats.org/drawingml/2006/table">
            <a:tbl>
              <a:tblPr bandRow="1" firstCol="1" firstRow="1">
                <a:noFill/>
                <a:tableStyleId>{58F4221F-56AA-4E5C-B1D5-2C26D3435E37}</a:tableStyleId>
              </a:tblPr>
              <a:tblGrid>
                <a:gridCol w="3351575"/>
                <a:gridCol w="2584850"/>
              </a:tblGrid>
              <a:tr h="327775">
                <a:tc>
                  <a:txBody>
                    <a:bodyPr/>
                    <a:lstStyle/>
                    <a:p>
                      <a:pPr indent="0" lvl="0" marL="0" marR="0" rtl="0" algn="l">
                        <a:lnSpc>
                          <a:spcPct val="115000"/>
                        </a:lnSpc>
                        <a:spcBef>
                          <a:spcPts val="0"/>
                        </a:spcBef>
                        <a:spcAft>
                          <a:spcPts val="0"/>
                        </a:spcAft>
                        <a:buClr>
                          <a:schemeClr val="dk1"/>
                        </a:buClr>
                        <a:buSzPts val="350"/>
                        <a:buFont typeface="Cabin"/>
                        <a:buNone/>
                      </a:pPr>
                      <a:r>
                        <a:rPr b="1" lang="en-GB" sz="1400" u="none" cap="none" strike="noStrike">
                          <a:solidFill>
                            <a:schemeClr val="dk1"/>
                          </a:solidFill>
                          <a:latin typeface="Gill Sans"/>
                          <a:ea typeface="Gill Sans"/>
                          <a:cs typeface="Gill Sans"/>
                          <a:sym typeface="Gill Sans"/>
                        </a:rPr>
                        <a:t>Current GCSE grades</a:t>
                      </a:r>
                      <a:endParaRPr sz="1400" u="none" cap="none" strike="noStrike">
                        <a:latin typeface="Gill Sans"/>
                        <a:ea typeface="Gill Sans"/>
                        <a:cs typeface="Gill Sans"/>
                        <a:sym typeface="Gill Sans"/>
                      </a:endParaRPr>
                    </a:p>
                  </a:txBody>
                  <a:tcPr marT="50000" marB="50000" marR="50000" marL="50000"/>
                </a:tc>
                <a:tc>
                  <a:txBody>
                    <a:bodyPr/>
                    <a:lstStyle/>
                    <a:p>
                      <a:pPr indent="0" lvl="0" marL="0" marR="0" rtl="0" algn="l">
                        <a:lnSpc>
                          <a:spcPct val="115000"/>
                        </a:lnSpc>
                        <a:spcBef>
                          <a:spcPts val="0"/>
                        </a:spcBef>
                        <a:spcAft>
                          <a:spcPts val="0"/>
                        </a:spcAft>
                        <a:buClr>
                          <a:schemeClr val="dk1"/>
                        </a:buClr>
                        <a:buSzPts val="350"/>
                        <a:buFont typeface="Cabin"/>
                        <a:buNone/>
                      </a:pPr>
                      <a:r>
                        <a:rPr b="1" lang="en-GB" sz="1400" u="none" cap="none" strike="noStrike">
                          <a:solidFill>
                            <a:schemeClr val="dk1"/>
                          </a:solidFill>
                          <a:latin typeface="Gill Sans"/>
                          <a:ea typeface="Gill Sans"/>
                          <a:cs typeface="Gill Sans"/>
                          <a:sym typeface="Gill Sans"/>
                        </a:rPr>
                        <a:t>New GCSE grades</a:t>
                      </a:r>
                      <a:endParaRPr sz="1400" u="none" cap="none" strike="noStrike">
                        <a:latin typeface="Gill Sans"/>
                        <a:ea typeface="Gill Sans"/>
                        <a:cs typeface="Gill Sans"/>
                        <a:sym typeface="Gill Sans"/>
                      </a:endParaRPr>
                    </a:p>
                  </a:txBody>
                  <a:tcPr marT="50000" marB="50000" marR="50000" marL="50000"/>
                </a:tc>
              </a:tr>
              <a:tr h="60702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A*</a:t>
                      </a:r>
                      <a:endParaRPr sz="1400" u="none" cap="none" strike="noStrike">
                        <a:latin typeface="Gill Sans"/>
                        <a:ea typeface="Gill Sans"/>
                        <a:cs typeface="Gill Sans"/>
                        <a:sym typeface="Gill Sans"/>
                      </a:endParaRPr>
                    </a:p>
                  </a:txBody>
                  <a:tcPr marT="50000" marB="50000" marR="50000" marL="50000"/>
                </a:tc>
                <a:tc rowSpan="2">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9</a:t>
                      </a:r>
                      <a:endParaRPr sz="1400" u="none" cap="none" strike="noStrike">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8</a:t>
                      </a:r>
                      <a:endParaRPr sz="1400" u="none" cap="none" strike="noStrike">
                        <a:latin typeface="Gill Sans"/>
                        <a:ea typeface="Gill Sans"/>
                        <a:cs typeface="Gill Sans"/>
                        <a:sym typeface="Gill Sans"/>
                      </a:endParaRPr>
                    </a:p>
                    <a:p>
                      <a:pPr indent="0" lvl="0" marL="0" marR="0" rtl="0" algn="l">
                        <a:lnSpc>
                          <a:spcPct val="115000"/>
                        </a:lnSpc>
                        <a:spcBef>
                          <a:spcPts val="300"/>
                        </a:spcBef>
                        <a:spcAft>
                          <a:spcPts val="0"/>
                        </a:spcAft>
                        <a:buClr>
                          <a:srgbClr val="000000"/>
                        </a:buClr>
                        <a:buSzPts val="400"/>
                        <a:buFont typeface="Cabin"/>
                        <a:buNone/>
                      </a:pPr>
                      <a:r>
                        <a:rPr lang="en-GB" sz="1600" u="none" cap="none" strike="noStrike">
                          <a:latin typeface="Gill Sans"/>
                          <a:ea typeface="Gill Sans"/>
                          <a:cs typeface="Gill Sans"/>
                          <a:sym typeface="Gill Sans"/>
                        </a:rPr>
                        <a:t>7</a:t>
                      </a:r>
                      <a:endParaRPr sz="1400" u="none" cap="none" strike="noStrike">
                        <a:latin typeface="Gill Sans"/>
                        <a:ea typeface="Gill Sans"/>
                        <a:cs typeface="Gill Sans"/>
                        <a:sym typeface="Gill Sans"/>
                      </a:endParaRPr>
                    </a:p>
                  </a:txBody>
                  <a:tcPr marT="50000" marB="50000" marR="50000" marL="50000"/>
                </a:tc>
              </a:tr>
              <a:tr h="42577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A</a:t>
                      </a:r>
                      <a:endParaRPr sz="1400" u="none" cap="none" strike="noStrike">
                        <a:latin typeface="Gill Sans"/>
                        <a:ea typeface="Gill Sans"/>
                        <a:cs typeface="Gill Sans"/>
                        <a:sym typeface="Gill Sans"/>
                      </a:endParaRPr>
                    </a:p>
                  </a:txBody>
                  <a:tcPr marT="50000" marB="50000" marR="50000" marL="50000"/>
                </a:tc>
                <a:tc vMerge="1"/>
              </a:tr>
              <a:tr h="500300">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B</a:t>
                      </a:r>
                      <a:endParaRPr sz="1400" u="none" cap="none" strike="noStrike">
                        <a:latin typeface="Gill Sans"/>
                        <a:ea typeface="Gill Sans"/>
                        <a:cs typeface="Gill Sans"/>
                        <a:sym typeface="Gill Sans"/>
                      </a:endParaRPr>
                    </a:p>
                  </a:txBody>
                  <a:tcPr marT="50000" marB="50000" marR="50000" marL="50000"/>
                </a:tc>
                <a:tc rowSpan="2">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6</a:t>
                      </a:r>
                      <a:endParaRPr sz="1400" u="none" cap="none" strike="noStrike">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5</a:t>
                      </a:r>
                      <a:endParaRPr sz="1400" u="none" cap="none" strike="noStrike">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4</a:t>
                      </a:r>
                      <a:endParaRPr sz="1400" u="none" cap="none" strike="noStrike">
                        <a:latin typeface="Gill Sans"/>
                        <a:ea typeface="Gill Sans"/>
                        <a:cs typeface="Gill Sans"/>
                        <a:sym typeface="Gill Sans"/>
                      </a:endParaRPr>
                    </a:p>
                  </a:txBody>
                  <a:tcPr marT="50000" marB="50000" marR="50000" marL="50000"/>
                </a:tc>
              </a:tr>
              <a:tr h="38747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C</a:t>
                      </a:r>
                      <a:endParaRPr sz="1400" u="none" cap="none" strike="noStrike">
                        <a:latin typeface="Gill Sans"/>
                        <a:ea typeface="Gill Sans"/>
                        <a:cs typeface="Gill Sans"/>
                        <a:sym typeface="Gill Sans"/>
                      </a:endParaRPr>
                    </a:p>
                  </a:txBody>
                  <a:tcPr marT="50000" marB="50000" marR="50000" marL="50000"/>
                </a:tc>
                <a:tc vMerge="1"/>
              </a:tr>
              <a:tr h="35662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D</a:t>
                      </a:r>
                      <a:endParaRPr sz="1400" u="none" cap="none" strike="noStrike">
                        <a:latin typeface="Gill Sans"/>
                        <a:ea typeface="Gill Sans"/>
                        <a:cs typeface="Gill Sans"/>
                        <a:sym typeface="Gill Sans"/>
                      </a:endParaRPr>
                    </a:p>
                  </a:txBody>
                  <a:tcPr marT="50000" marB="50000" marR="50000" marL="50000"/>
                </a:tc>
                <a:tc rowSpan="4">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3</a:t>
                      </a:r>
                      <a:endParaRPr sz="1400" u="none" cap="none" strike="noStrike">
                        <a:latin typeface="Gill Sans"/>
                        <a:ea typeface="Gill Sans"/>
                        <a:cs typeface="Gill Sans"/>
                        <a:sym typeface="Gill Sans"/>
                      </a:endParaRPr>
                    </a:p>
                    <a:p>
                      <a:pPr indent="0" lvl="0" marL="0" marR="0" rtl="0" algn="l">
                        <a:lnSpc>
                          <a:spcPct val="115000"/>
                        </a:lnSpc>
                        <a:spcBef>
                          <a:spcPts val="600"/>
                        </a:spcBef>
                        <a:spcAft>
                          <a:spcPts val="0"/>
                        </a:spcAft>
                        <a:buClr>
                          <a:srgbClr val="000000"/>
                        </a:buClr>
                        <a:buSzPts val="400"/>
                        <a:buFont typeface="Cabin"/>
                        <a:buNone/>
                      </a:pPr>
                      <a:r>
                        <a:rPr lang="en-GB" sz="1600" u="none" cap="none" strike="noStrike">
                          <a:latin typeface="Gill Sans"/>
                          <a:ea typeface="Gill Sans"/>
                          <a:cs typeface="Gill Sans"/>
                          <a:sym typeface="Gill Sans"/>
                        </a:rPr>
                        <a:t> </a:t>
                      </a:r>
                      <a:endParaRPr sz="1400" u="none" cap="none" strike="noStrike">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2</a:t>
                      </a:r>
                      <a:endParaRPr sz="1400" u="none" cap="none" strike="noStrike">
                        <a:latin typeface="Gill Sans"/>
                        <a:ea typeface="Gill Sans"/>
                        <a:cs typeface="Gill Sans"/>
                        <a:sym typeface="Gill Sans"/>
                      </a:endParaRPr>
                    </a:p>
                    <a:p>
                      <a:pPr indent="0" lvl="0" marL="0" marR="0" rtl="0" algn="l">
                        <a:lnSpc>
                          <a:spcPct val="115000"/>
                        </a:lnSpc>
                        <a:spcBef>
                          <a:spcPts val="600"/>
                        </a:spcBef>
                        <a:spcAft>
                          <a:spcPts val="0"/>
                        </a:spcAft>
                        <a:buClr>
                          <a:srgbClr val="000000"/>
                        </a:buClr>
                        <a:buSzPts val="400"/>
                        <a:buFont typeface="Cabin"/>
                        <a:buNone/>
                      </a:pPr>
                      <a:r>
                        <a:rPr lang="en-GB" sz="1600" u="none" cap="none" strike="noStrike">
                          <a:latin typeface="Gill Sans"/>
                          <a:ea typeface="Gill Sans"/>
                          <a:cs typeface="Gill Sans"/>
                          <a:sym typeface="Gill Sans"/>
                        </a:rPr>
                        <a:t> </a:t>
                      </a:r>
                      <a:endParaRPr sz="1400" u="none" cap="none" strike="noStrike">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1</a:t>
                      </a:r>
                      <a:endParaRPr sz="1400" u="none" cap="none" strike="noStrike">
                        <a:latin typeface="Gill Sans"/>
                        <a:ea typeface="Gill Sans"/>
                        <a:cs typeface="Gill Sans"/>
                        <a:sym typeface="Gill Sans"/>
                      </a:endParaRPr>
                    </a:p>
                  </a:txBody>
                  <a:tcPr marT="50000" marB="50000" marR="50000" marL="50000"/>
                </a:tc>
              </a:tr>
              <a:tr h="242250">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E</a:t>
                      </a:r>
                      <a:endParaRPr sz="1400" u="none" cap="none" strike="noStrike">
                        <a:latin typeface="Gill Sans"/>
                        <a:ea typeface="Gill Sans"/>
                        <a:cs typeface="Gill Sans"/>
                        <a:sym typeface="Gill Sans"/>
                      </a:endParaRPr>
                    </a:p>
                  </a:txBody>
                  <a:tcPr marT="50000" marB="50000" marR="50000" marL="50000"/>
                </a:tc>
                <a:tc vMerge="1"/>
              </a:tr>
              <a:tr h="32777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F</a:t>
                      </a:r>
                      <a:endParaRPr sz="1400" u="none" cap="none" strike="noStrike">
                        <a:latin typeface="Gill Sans"/>
                        <a:ea typeface="Gill Sans"/>
                        <a:cs typeface="Gill Sans"/>
                        <a:sym typeface="Gill Sans"/>
                      </a:endParaRPr>
                    </a:p>
                  </a:txBody>
                  <a:tcPr marT="50000" marB="50000" marR="50000" marL="50000"/>
                </a:tc>
                <a:tc vMerge="1"/>
              </a:tr>
              <a:tr h="327775">
                <a:tc>
                  <a:txBody>
                    <a:bodyPr/>
                    <a:lstStyle/>
                    <a:p>
                      <a:pPr indent="0" lvl="0" marL="0" marR="0" rtl="0" algn="l">
                        <a:lnSpc>
                          <a:spcPct val="115000"/>
                        </a:lnSpc>
                        <a:spcBef>
                          <a:spcPts val="0"/>
                        </a:spcBef>
                        <a:spcAft>
                          <a:spcPts val="0"/>
                        </a:spcAft>
                        <a:buClr>
                          <a:srgbClr val="000000"/>
                        </a:buClr>
                        <a:buSzPts val="400"/>
                        <a:buFont typeface="Cabin"/>
                        <a:buNone/>
                      </a:pPr>
                      <a:r>
                        <a:rPr lang="en-GB" sz="1600" u="none" cap="none" strike="noStrike">
                          <a:latin typeface="Gill Sans"/>
                          <a:ea typeface="Gill Sans"/>
                          <a:cs typeface="Gill Sans"/>
                          <a:sym typeface="Gill Sans"/>
                        </a:rPr>
                        <a:t>G</a:t>
                      </a:r>
                      <a:endParaRPr sz="1400" u="none" cap="none" strike="noStrike">
                        <a:latin typeface="Gill Sans"/>
                        <a:ea typeface="Gill Sans"/>
                        <a:cs typeface="Gill Sans"/>
                        <a:sym typeface="Gill Sans"/>
                      </a:endParaRPr>
                    </a:p>
                  </a:txBody>
                  <a:tcPr marT="50000" marB="50000" marR="50000" marL="50000"/>
                </a:tc>
                <a:tc vMerge="1"/>
              </a:tr>
            </a:tbl>
          </a:graphicData>
        </a:graphic>
      </p:graphicFrame>
      <p:sp>
        <p:nvSpPr>
          <p:cNvPr id="281" name="Google Shape;281;p9"/>
          <p:cNvSpPr/>
          <p:nvPr/>
        </p:nvSpPr>
        <p:spPr>
          <a:xfrm>
            <a:off x="1" y="855576"/>
            <a:ext cx="138564" cy="346249"/>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85" name="Shape 285"/>
        <p:cNvGrpSpPr/>
        <p:nvPr/>
      </p:nvGrpSpPr>
      <p:grpSpPr>
        <a:xfrm>
          <a:off x="0" y="0"/>
          <a:ext cx="0" cy="0"/>
          <a:chOff x="0" y="0"/>
          <a:chExt cx="0" cy="0"/>
        </a:xfrm>
      </p:grpSpPr>
      <p:sp>
        <p:nvSpPr>
          <p:cNvPr id="286" name="Google Shape;286;p10"/>
          <p:cNvSpPr txBox="1"/>
          <p:nvPr>
            <p:ph type="title"/>
          </p:nvPr>
        </p:nvSpPr>
        <p:spPr>
          <a:xfrm>
            <a:off x="823823" y="644105"/>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Cabin"/>
              <a:buNone/>
            </a:pPr>
            <a:r>
              <a:rPr b="1" i="0" lang="en-GB" sz="2800" u="sng" cap="none" strike="noStrike">
                <a:solidFill>
                  <a:schemeClr val="dk1"/>
                </a:solidFill>
                <a:latin typeface="Gill Sans"/>
                <a:ea typeface="Gill Sans"/>
                <a:cs typeface="Gill Sans"/>
                <a:sym typeface="Gill Sans"/>
                <a:hlinkClick r:id="rId3">
                  <a:extLst>
                    <a:ext uri="{A12FA001-AC4F-418D-AE19-62706E023703}">
                      <ahyp:hlinkClr val="tx"/>
                    </a:ext>
                  </a:extLst>
                </a:hlinkClick>
              </a:rPr>
              <a:t>Key Ac</a:t>
            </a:r>
            <a:r>
              <a:rPr b="1" lang="en-GB" sz="2800" u="sng">
                <a:solidFill>
                  <a:schemeClr val="dk1"/>
                </a:solidFill>
                <a:latin typeface="Gill Sans"/>
                <a:ea typeface="Gill Sans"/>
                <a:cs typeface="Gill Sans"/>
                <a:sym typeface="Gill Sans"/>
                <a:hlinkClick r:id="rId4">
                  <a:extLst>
                    <a:ext uri="{A12FA001-AC4F-418D-AE19-62706E023703}">
                      <ahyp:hlinkClr val="tx"/>
                    </a:ext>
                  </a:extLst>
                </a:hlinkClick>
              </a:rPr>
              <a:t>ademic </a:t>
            </a:r>
            <a:r>
              <a:rPr b="1" i="0" lang="en-GB" sz="28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dates 2025-2</a:t>
            </a:r>
            <a:r>
              <a:rPr b="1" lang="en-GB" sz="2800" u="sng">
                <a:solidFill>
                  <a:schemeClr val="dk1"/>
                </a:solidFill>
                <a:latin typeface="Gill Sans"/>
                <a:ea typeface="Gill Sans"/>
                <a:cs typeface="Gill Sans"/>
                <a:sym typeface="Gill Sans"/>
                <a:hlinkClick r:id="rId6">
                  <a:extLst>
                    <a:ext uri="{A12FA001-AC4F-418D-AE19-62706E023703}">
                      <ahyp:hlinkClr val="tx"/>
                    </a:ext>
                  </a:extLst>
                </a:hlinkClick>
              </a:rPr>
              <a:t>6</a:t>
            </a:r>
            <a:endParaRPr sz="2800">
              <a:solidFill>
                <a:schemeClr val="dk1"/>
              </a:solidFill>
              <a:latin typeface="Gill Sans"/>
              <a:ea typeface="Gill Sans"/>
              <a:cs typeface="Gill Sans"/>
              <a:sym typeface="Gill Sans"/>
            </a:endParaRPr>
          </a:p>
        </p:txBody>
      </p:sp>
      <p:graphicFrame>
        <p:nvGraphicFramePr>
          <p:cNvPr id="287" name="Google Shape;287;p10"/>
          <p:cNvGraphicFramePr/>
          <p:nvPr/>
        </p:nvGraphicFramePr>
        <p:xfrm>
          <a:off x="685823" y="2065275"/>
          <a:ext cx="3000000" cy="3000000"/>
        </p:xfrm>
        <a:graphic>
          <a:graphicData uri="http://schemas.openxmlformats.org/drawingml/2006/table">
            <a:tbl>
              <a:tblPr>
                <a:noFill/>
                <a:tableStyleId>{3AC7F659-61CD-4B75-BBCE-763B79C07CCB}</a:tableStyleId>
              </a:tblPr>
              <a:tblGrid>
                <a:gridCol w="3955200"/>
                <a:gridCol w="3955200"/>
              </a:tblGrid>
              <a:tr h="676150">
                <a:tc>
                  <a:txBody>
                    <a:bodyPr/>
                    <a:lstStyle/>
                    <a:p>
                      <a:pPr indent="0" lvl="0" marL="0" marR="0" rtl="0" algn="l">
                        <a:lnSpc>
                          <a:spcPct val="115000"/>
                        </a:lnSpc>
                        <a:spcBef>
                          <a:spcPts val="0"/>
                        </a:spcBef>
                        <a:spcAft>
                          <a:spcPts val="0"/>
                        </a:spcAft>
                        <a:buClr>
                          <a:srgbClr val="000000"/>
                        </a:buClr>
                        <a:buSzPts val="600"/>
                        <a:buFont typeface="Cabin"/>
                        <a:buNone/>
                      </a:pPr>
                      <a:r>
                        <a:rPr b="1" lang="en-GB" sz="2400" u="none" cap="none" strike="noStrike">
                          <a:solidFill>
                            <a:schemeClr val="dk1"/>
                          </a:solidFill>
                          <a:latin typeface="Gill Sans"/>
                          <a:ea typeface="Gill Sans"/>
                          <a:cs typeface="Gill Sans"/>
                          <a:sym typeface="Gill Sans"/>
                        </a:rPr>
                        <a:t>Date</a:t>
                      </a:r>
                      <a:endParaRPr sz="2400" u="none" cap="none" strike="noStrike">
                        <a:solidFill>
                          <a:schemeClr val="dk1"/>
                        </a:solidFill>
                        <a:latin typeface="Gill Sans"/>
                        <a:ea typeface="Gill Sans"/>
                        <a:cs typeface="Gill Sans"/>
                        <a:sym typeface="Gill Sans"/>
                      </a:endParaRPr>
                    </a:p>
                  </a:txBody>
                  <a:tcPr marT="0" marB="0" marR="68575" marL="68575"/>
                </a:tc>
                <a:tc>
                  <a:txBody>
                    <a:bodyPr/>
                    <a:lstStyle/>
                    <a:p>
                      <a:pPr indent="0" lvl="0" marL="0" marR="0" rtl="0" algn="l">
                        <a:lnSpc>
                          <a:spcPct val="115000"/>
                        </a:lnSpc>
                        <a:spcBef>
                          <a:spcPts val="0"/>
                        </a:spcBef>
                        <a:spcAft>
                          <a:spcPts val="0"/>
                        </a:spcAft>
                        <a:buClr>
                          <a:srgbClr val="000000"/>
                        </a:buClr>
                        <a:buSzPts val="600"/>
                        <a:buFont typeface="Cabin"/>
                        <a:buNone/>
                      </a:pPr>
                      <a:r>
                        <a:rPr b="1" lang="en-GB" sz="2400" u="none" cap="none" strike="noStrike">
                          <a:solidFill>
                            <a:schemeClr val="dk1"/>
                          </a:solidFill>
                          <a:latin typeface="Gill Sans"/>
                          <a:ea typeface="Gill Sans"/>
                          <a:cs typeface="Gill Sans"/>
                          <a:sym typeface="Gill Sans"/>
                        </a:rPr>
                        <a:t>Exams</a:t>
                      </a:r>
                      <a:endParaRPr sz="2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Arial"/>
                        <a:buNone/>
                      </a:pPr>
                      <a:r>
                        <a:t/>
                      </a:r>
                      <a:endParaRPr sz="2400" u="none" cap="none" strike="noStrike">
                        <a:solidFill>
                          <a:schemeClr val="dk1"/>
                        </a:solidFill>
                        <a:latin typeface="Gill Sans"/>
                        <a:ea typeface="Gill Sans"/>
                        <a:cs typeface="Gill Sans"/>
                        <a:sym typeface="Gill Sans"/>
                      </a:endParaRPr>
                    </a:p>
                  </a:txBody>
                  <a:tcPr marT="0" marB="0" marR="68575" marL="68575"/>
                </a:tc>
              </a:tr>
              <a:tr h="676150">
                <a:tc>
                  <a:txBody>
                    <a:bodyPr/>
                    <a:lstStyle/>
                    <a:p>
                      <a:pPr indent="0" lvl="0" marL="0" marR="0" rtl="0" algn="l">
                        <a:lnSpc>
                          <a:spcPct val="115000"/>
                        </a:lnSpc>
                        <a:spcBef>
                          <a:spcPts val="0"/>
                        </a:spcBef>
                        <a:spcAft>
                          <a:spcPts val="0"/>
                        </a:spcAft>
                        <a:buNone/>
                      </a:pPr>
                      <a:r>
                        <a:rPr lang="en-GB" sz="2400">
                          <a:solidFill>
                            <a:schemeClr val="dk1"/>
                          </a:solidFill>
                          <a:latin typeface="Gill Sans"/>
                          <a:ea typeface="Gill Sans"/>
                          <a:cs typeface="Gill Sans"/>
                          <a:sym typeface="Gill Sans"/>
                        </a:rPr>
                        <a:t>13 April - 24 April 2026</a:t>
                      </a:r>
                      <a:endParaRPr sz="2400" u="none" cap="none" strike="noStrike">
                        <a:solidFill>
                          <a:schemeClr val="dk1"/>
                        </a:solidFill>
                        <a:latin typeface="Gill Sans"/>
                        <a:ea typeface="Gill Sans"/>
                        <a:cs typeface="Gill Sans"/>
                        <a:sym typeface="Gill Sans"/>
                      </a:endParaRPr>
                    </a:p>
                  </a:txBody>
                  <a:tcPr marT="0" marB="0" marR="68575" marL="68575"/>
                </a:tc>
                <a:tc>
                  <a:txBody>
                    <a:bodyPr/>
                    <a:lstStyle/>
                    <a:p>
                      <a:pPr indent="0" lvl="0" marL="0" marR="0" rtl="0" algn="l">
                        <a:lnSpc>
                          <a:spcPct val="115000"/>
                        </a:lnSpc>
                        <a:spcBef>
                          <a:spcPts val="0"/>
                        </a:spcBef>
                        <a:spcAft>
                          <a:spcPts val="0"/>
                        </a:spcAft>
                        <a:buNone/>
                      </a:pPr>
                      <a:r>
                        <a:rPr lang="en-GB" sz="2400">
                          <a:solidFill>
                            <a:schemeClr val="dk1"/>
                          </a:solidFill>
                          <a:latin typeface="Gill Sans"/>
                          <a:ea typeface="Gill Sans"/>
                          <a:cs typeface="Gill Sans"/>
                          <a:sym typeface="Gill Sans"/>
                        </a:rPr>
                        <a:t>Year 10 Mocks</a:t>
                      </a:r>
                      <a:endParaRPr sz="2400" u="none" cap="none" strike="noStrike">
                        <a:solidFill>
                          <a:schemeClr val="dk1"/>
                        </a:solidFill>
                        <a:latin typeface="Gill Sans"/>
                        <a:ea typeface="Gill Sans"/>
                        <a:cs typeface="Gill Sans"/>
                        <a:sym typeface="Gill Sans"/>
                      </a:endParaRPr>
                    </a:p>
                  </a:txBody>
                  <a:tcPr marT="0" marB="0" marR="68575" marL="68575"/>
                </a:tc>
              </a:tr>
              <a:tr h="676150">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Early January 202</a:t>
                      </a:r>
                      <a:r>
                        <a:rPr lang="en-GB" sz="2400">
                          <a:solidFill>
                            <a:schemeClr val="dk1"/>
                          </a:solidFill>
                          <a:latin typeface="Gill Sans"/>
                          <a:ea typeface="Gill Sans"/>
                          <a:cs typeface="Gill Sans"/>
                          <a:sym typeface="Gill Sans"/>
                        </a:rPr>
                        <a:t>7</a:t>
                      </a:r>
                      <a:endParaRPr sz="2400" u="none" cap="none" strike="noStrike">
                        <a:solidFill>
                          <a:schemeClr val="dk1"/>
                        </a:solidFill>
                        <a:latin typeface="Gill Sans"/>
                        <a:ea typeface="Gill Sans"/>
                        <a:cs typeface="Gill Sans"/>
                        <a:sym typeface="Gill Sans"/>
                      </a:endParaRPr>
                    </a:p>
                  </a:txBody>
                  <a:tcPr marT="0" marB="0" marR="68575" marL="68575"/>
                </a:tc>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Year 11 Mock Exams </a:t>
                      </a:r>
                      <a:endParaRPr sz="2400" u="none" cap="none" strike="noStrike">
                        <a:solidFill>
                          <a:schemeClr val="dk1"/>
                        </a:solidFill>
                        <a:latin typeface="Gill Sans"/>
                        <a:ea typeface="Gill Sans"/>
                        <a:cs typeface="Gill Sans"/>
                        <a:sym typeface="Gill Sans"/>
                      </a:endParaRPr>
                    </a:p>
                  </a:txBody>
                  <a:tcPr marT="0" marB="0" marR="68575" marL="68575"/>
                </a:tc>
              </a:tr>
              <a:tr h="676150">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Late February 202</a:t>
                      </a:r>
                      <a:r>
                        <a:rPr lang="en-GB" sz="2400">
                          <a:solidFill>
                            <a:schemeClr val="dk1"/>
                          </a:solidFill>
                          <a:latin typeface="Gill Sans"/>
                          <a:ea typeface="Gill Sans"/>
                          <a:cs typeface="Gill Sans"/>
                          <a:sym typeface="Gill Sans"/>
                        </a:rPr>
                        <a:t>7</a:t>
                      </a:r>
                      <a:endParaRPr sz="2400" u="none" cap="none" strike="noStrike">
                        <a:solidFill>
                          <a:schemeClr val="dk1"/>
                        </a:solidFill>
                        <a:latin typeface="Gill Sans"/>
                        <a:ea typeface="Gill Sans"/>
                        <a:cs typeface="Gill Sans"/>
                        <a:sym typeface="Gill Sans"/>
                      </a:endParaRPr>
                    </a:p>
                  </a:txBody>
                  <a:tcPr marT="0" marB="0" marR="68575" marL="68575"/>
                </a:tc>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English 2</a:t>
                      </a:r>
                      <a:r>
                        <a:rPr baseline="30000" lang="en-GB" sz="2400" u="none" cap="none" strike="noStrike">
                          <a:solidFill>
                            <a:schemeClr val="dk1"/>
                          </a:solidFill>
                          <a:latin typeface="Gill Sans"/>
                          <a:ea typeface="Gill Sans"/>
                          <a:cs typeface="Gill Sans"/>
                          <a:sym typeface="Gill Sans"/>
                        </a:rPr>
                        <a:t>nd</a:t>
                      </a:r>
                      <a:r>
                        <a:rPr lang="en-GB" sz="2400" u="none" cap="none" strike="noStrike">
                          <a:solidFill>
                            <a:schemeClr val="dk1"/>
                          </a:solidFill>
                          <a:latin typeface="Gill Sans"/>
                          <a:ea typeface="Gill Sans"/>
                          <a:cs typeface="Gill Sans"/>
                          <a:sym typeface="Gill Sans"/>
                        </a:rPr>
                        <a:t> set of Mock Exams</a:t>
                      </a:r>
                      <a:endParaRPr sz="2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Cabin"/>
                        <a:buNone/>
                      </a:pPr>
                      <a:r>
                        <a:t/>
                      </a:r>
                      <a:endParaRPr sz="2400" u="none" cap="none" strike="noStrike">
                        <a:solidFill>
                          <a:schemeClr val="dk1"/>
                        </a:solidFill>
                        <a:latin typeface="Gill Sans"/>
                        <a:ea typeface="Gill Sans"/>
                        <a:cs typeface="Gill Sans"/>
                        <a:sym typeface="Gill Sans"/>
                      </a:endParaRPr>
                    </a:p>
                  </a:txBody>
                  <a:tcPr marT="0" marB="0" marR="68575" marL="68575"/>
                </a:tc>
              </a:tr>
              <a:tr h="465000">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Mid May-Late June 202</a:t>
                      </a:r>
                      <a:r>
                        <a:rPr lang="en-GB" sz="2400">
                          <a:solidFill>
                            <a:schemeClr val="dk1"/>
                          </a:solidFill>
                          <a:latin typeface="Gill Sans"/>
                          <a:ea typeface="Gill Sans"/>
                          <a:cs typeface="Gill Sans"/>
                          <a:sym typeface="Gill Sans"/>
                        </a:rPr>
                        <a:t>7</a:t>
                      </a:r>
                      <a:endParaRPr sz="2400" u="none" cap="none" strike="noStrike">
                        <a:solidFill>
                          <a:schemeClr val="dk1"/>
                        </a:solidFill>
                        <a:latin typeface="Gill Sans"/>
                        <a:ea typeface="Gill Sans"/>
                        <a:cs typeface="Gill Sans"/>
                        <a:sym typeface="Gill Sans"/>
                      </a:endParaRPr>
                    </a:p>
                  </a:txBody>
                  <a:tcPr marT="0" marB="0" marR="68575" marL="68575"/>
                </a:tc>
                <a:tc>
                  <a:txBody>
                    <a:bodyPr/>
                    <a:lstStyle/>
                    <a:p>
                      <a:pPr indent="0" lvl="0" marL="0" marR="0" rtl="0" algn="l">
                        <a:lnSpc>
                          <a:spcPct val="115000"/>
                        </a:lnSpc>
                        <a:spcBef>
                          <a:spcPts val="0"/>
                        </a:spcBef>
                        <a:spcAft>
                          <a:spcPts val="0"/>
                        </a:spcAft>
                        <a:buClr>
                          <a:srgbClr val="000000"/>
                        </a:buClr>
                        <a:buSzPts val="600"/>
                        <a:buFont typeface="Cabin"/>
                        <a:buNone/>
                      </a:pPr>
                      <a:r>
                        <a:rPr lang="en-GB" sz="2400" u="none" cap="none" strike="noStrike">
                          <a:solidFill>
                            <a:schemeClr val="dk1"/>
                          </a:solidFill>
                          <a:latin typeface="Gill Sans"/>
                          <a:ea typeface="Gill Sans"/>
                          <a:cs typeface="Gill Sans"/>
                          <a:sym typeface="Gill Sans"/>
                        </a:rPr>
                        <a:t>Final GCSE Exams</a:t>
                      </a:r>
                      <a:endParaRPr sz="2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
                        <a:buFont typeface="Cabin"/>
                        <a:buNone/>
                      </a:pPr>
                      <a:r>
                        <a:t/>
                      </a:r>
                      <a:endParaRPr sz="2400" u="none" cap="none" strike="noStrike">
                        <a:solidFill>
                          <a:schemeClr val="dk1"/>
                        </a:solidFill>
                        <a:latin typeface="Gill Sans"/>
                        <a:ea typeface="Gill Sans"/>
                        <a:cs typeface="Gill Sans"/>
                        <a:sym typeface="Gill Sans"/>
                      </a:endParaRPr>
                    </a:p>
                  </a:txBody>
                  <a:tcPr marT="0" marB="0" marR="68575" marL="685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91" name="Shape 291"/>
        <p:cNvGrpSpPr/>
        <p:nvPr/>
      </p:nvGrpSpPr>
      <p:grpSpPr>
        <a:xfrm>
          <a:off x="0" y="0"/>
          <a:ext cx="0" cy="0"/>
          <a:chOff x="0" y="0"/>
          <a:chExt cx="0" cy="0"/>
        </a:xfrm>
      </p:grpSpPr>
      <p:sp>
        <p:nvSpPr>
          <p:cNvPr id="292" name="Google Shape;292;p11"/>
          <p:cNvSpPr txBox="1"/>
          <p:nvPr>
            <p:ph type="title"/>
          </p:nvPr>
        </p:nvSpPr>
        <p:spPr>
          <a:xfrm>
            <a:off x="685800" y="727969"/>
            <a:ext cx="7772400" cy="1725967"/>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chemeClr val="dk2"/>
              </a:buClr>
              <a:buSzPts val="750"/>
              <a:buFont typeface="Times New Roman"/>
              <a:buNone/>
            </a:pPr>
            <a:r>
              <a:t/>
            </a:r>
            <a:endParaRPr b="0" i="0" sz="3000" u="sng"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2"/>
              </a:buClr>
              <a:buSzPts val="800"/>
              <a:buFont typeface="Cabin"/>
              <a:buNone/>
            </a:pPr>
            <a:r>
              <a:rPr b="1" i="0" lang="en-GB" sz="3200" u="none" cap="none" strike="noStrike">
                <a:solidFill>
                  <a:schemeClr val="dk2"/>
                </a:solidFill>
                <a:latin typeface="Gill Sans"/>
                <a:ea typeface="Gill Sans"/>
                <a:cs typeface="Gill Sans"/>
                <a:sym typeface="Gill Sans"/>
              </a:rPr>
              <a:t>Introduction to GCSE </a:t>
            </a:r>
            <a:r>
              <a:rPr b="1" i="0" lang="en-GB" sz="3200" u="none" cap="none" strike="noStrike">
                <a:solidFill>
                  <a:srgbClr val="FF00FF"/>
                </a:solidFill>
                <a:latin typeface="Gill Sans"/>
                <a:ea typeface="Gill Sans"/>
                <a:cs typeface="Gill Sans"/>
                <a:sym typeface="Gill Sans"/>
              </a:rPr>
              <a:t>English Language</a:t>
            </a:r>
            <a:br>
              <a:rPr b="1" i="0" lang="en-GB" sz="3200" u="none" cap="none" strike="noStrike">
                <a:solidFill>
                  <a:schemeClr val="dk2"/>
                </a:solidFill>
                <a:latin typeface="Gill Sans"/>
                <a:ea typeface="Gill Sans"/>
                <a:cs typeface="Gill Sans"/>
                <a:sym typeface="Gill Sans"/>
              </a:rPr>
            </a:br>
            <a:r>
              <a:rPr b="1" i="0" lang="en-GB" sz="3200" u="none" cap="none" strike="noStrike">
                <a:solidFill>
                  <a:schemeClr val="dk2"/>
                </a:solidFill>
                <a:latin typeface="Gill Sans"/>
                <a:ea typeface="Gill Sans"/>
                <a:cs typeface="Gill Sans"/>
                <a:sym typeface="Gill Sans"/>
              </a:rPr>
              <a:t> and GCSE </a:t>
            </a:r>
            <a:r>
              <a:rPr b="1" i="0" lang="en-GB" sz="3200" u="none" cap="none" strike="noStrike">
                <a:solidFill>
                  <a:srgbClr val="134F5C"/>
                </a:solidFill>
                <a:latin typeface="Gill Sans"/>
                <a:ea typeface="Gill Sans"/>
                <a:cs typeface="Gill Sans"/>
                <a:sym typeface="Gill Sans"/>
              </a:rPr>
              <a:t>English Literature</a:t>
            </a:r>
            <a:br>
              <a:rPr b="1" i="0" lang="en-GB" sz="3200" u="none" cap="none" strike="noStrike">
                <a:solidFill>
                  <a:srgbClr val="134F5C"/>
                </a:solidFill>
                <a:latin typeface="Cabin"/>
                <a:ea typeface="Cabin"/>
                <a:cs typeface="Cabin"/>
                <a:sym typeface="Cabin"/>
              </a:rPr>
            </a:br>
            <a:endParaRPr b="1" i="0" sz="3200" u="none" cap="none" strike="noStrike">
              <a:solidFill>
                <a:srgbClr val="134F5C"/>
              </a:solidFill>
              <a:latin typeface="Cabin"/>
              <a:ea typeface="Cabin"/>
              <a:cs typeface="Cabin"/>
              <a:sym typeface="Cabin"/>
            </a:endParaRPr>
          </a:p>
        </p:txBody>
      </p:sp>
      <p:sp>
        <p:nvSpPr>
          <p:cNvPr id="293" name="Google Shape;293;p11"/>
          <p:cNvSpPr txBox="1"/>
          <p:nvPr>
            <p:ph idx="1" type="body"/>
          </p:nvPr>
        </p:nvSpPr>
        <p:spPr>
          <a:xfrm>
            <a:off x="849286" y="2334826"/>
            <a:ext cx="7772400" cy="3151563"/>
          </a:xfrm>
          <a:prstGeom prst="rect">
            <a:avLst/>
          </a:prstGeom>
          <a:noFill/>
          <a:ln>
            <a:noFill/>
          </a:ln>
        </p:spPr>
        <p:txBody>
          <a:bodyPr anchorCtr="0" anchor="t" bIns="91425" lIns="91425" spcFirstLastPara="1" rIns="91425" wrap="square" tIns="91425">
            <a:noAutofit/>
          </a:bodyPr>
          <a:lstStyle/>
          <a:p>
            <a:pPr indent="-342900" lvl="0" marL="342900" marR="0" rtl="0" algn="ctr">
              <a:lnSpc>
                <a:spcPct val="100000"/>
              </a:lnSpc>
              <a:spcBef>
                <a:spcPts val="0"/>
              </a:spcBef>
              <a:spcAft>
                <a:spcPts val="0"/>
              </a:spcAft>
              <a:buClr>
                <a:schemeClr val="dk1"/>
              </a:buClr>
              <a:buSzPts val="800"/>
              <a:buFont typeface="Times New Roman"/>
              <a:buNone/>
            </a:pPr>
            <a:r>
              <a:t/>
            </a:r>
            <a:endParaRPr b="1" i="0" sz="3200" u="none" cap="none" strike="noStrike">
              <a:solidFill>
                <a:schemeClr val="dk1"/>
              </a:solidFill>
              <a:latin typeface="Gill Sans"/>
              <a:ea typeface="Gill Sans"/>
              <a:cs typeface="Gill Sans"/>
              <a:sym typeface="Gill Sans"/>
            </a:endParaRPr>
          </a:p>
          <a:p>
            <a:pPr indent="-342900" lvl="0" marL="342900" marR="0" rtl="0" algn="ctr">
              <a:lnSpc>
                <a:spcPct val="100000"/>
              </a:lnSpc>
              <a:spcBef>
                <a:spcPts val="640"/>
              </a:spcBef>
              <a:spcAft>
                <a:spcPts val="0"/>
              </a:spcAft>
              <a:buClr>
                <a:schemeClr val="dk1"/>
              </a:buClr>
              <a:buSzPts val="800"/>
              <a:buFont typeface="Cabin"/>
              <a:buNone/>
            </a:pPr>
            <a:r>
              <a:rPr b="0" i="0" lang="en-GB" sz="2800" u="none" cap="none" strike="noStrike">
                <a:solidFill>
                  <a:schemeClr val="dk1"/>
                </a:solidFill>
                <a:latin typeface="Gill Sans"/>
                <a:ea typeface="Gill Sans"/>
                <a:cs typeface="Gill Sans"/>
                <a:sym typeface="Gill Sans"/>
              </a:rPr>
              <a:t>Subject Leader: </a:t>
            </a:r>
            <a:r>
              <a:rPr lang="en-GB" sz="2800">
                <a:latin typeface="Gill Sans"/>
                <a:ea typeface="Gill Sans"/>
                <a:cs typeface="Gill Sans"/>
                <a:sym typeface="Gill Sans"/>
              </a:rPr>
              <a:t>Hazel Waelend</a:t>
            </a:r>
            <a:endParaRPr sz="2800">
              <a:latin typeface="Gill Sans"/>
              <a:ea typeface="Gill Sans"/>
              <a:cs typeface="Gill Sans"/>
              <a:sym typeface="Gill Sans"/>
            </a:endParaRPr>
          </a:p>
          <a:p>
            <a:pPr indent="-342900" lvl="0" marL="342900" marR="0" rtl="0" algn="ctr">
              <a:lnSpc>
                <a:spcPct val="100000"/>
              </a:lnSpc>
              <a:spcBef>
                <a:spcPts val="640"/>
              </a:spcBef>
              <a:spcAft>
                <a:spcPts val="0"/>
              </a:spcAft>
              <a:buClr>
                <a:schemeClr val="dk1"/>
              </a:buClr>
              <a:buSzPts val="800"/>
              <a:buFont typeface="Cabin"/>
              <a:buNone/>
            </a:pPr>
            <a:r>
              <a:t/>
            </a:r>
            <a:endParaRPr b="0" i="0" sz="2800" u="none" cap="none" strike="noStrike">
              <a:solidFill>
                <a:schemeClr val="dk1"/>
              </a:solidFill>
              <a:latin typeface="Gill Sans"/>
              <a:ea typeface="Gill Sans"/>
              <a:cs typeface="Gill Sans"/>
              <a:sym typeface="Gill Sans"/>
            </a:endParaRPr>
          </a:p>
          <a:p>
            <a:pPr indent="-342900" lvl="0" marL="342900" marR="0" rtl="0" algn="ctr">
              <a:lnSpc>
                <a:spcPct val="100000"/>
              </a:lnSpc>
              <a:spcBef>
                <a:spcPts val="640"/>
              </a:spcBef>
              <a:spcAft>
                <a:spcPts val="0"/>
              </a:spcAft>
              <a:buClr>
                <a:schemeClr val="dk1"/>
              </a:buClr>
              <a:buSzPts val="800"/>
              <a:buFont typeface="Cabin"/>
              <a:buNone/>
            </a:pPr>
            <a:r>
              <a:rPr lang="en-GB" sz="2800" u="none">
                <a:solidFill>
                  <a:schemeClr val="dk1"/>
                </a:solidFill>
                <a:latin typeface="Gill Sans"/>
                <a:ea typeface="Gill Sans"/>
                <a:cs typeface="Gill Sans"/>
                <a:sym typeface="Gill Sans"/>
              </a:rPr>
              <a:t>hwaelend@gillotts.org</a:t>
            </a:r>
            <a:endParaRPr sz="2800">
              <a:latin typeface="Gill Sans"/>
              <a:ea typeface="Gill Sans"/>
              <a:cs typeface="Gill Sans"/>
              <a:sym typeface="Gill Sans"/>
            </a:endParaRPr>
          </a:p>
          <a:p>
            <a:pPr indent="-342900" lvl="0" marL="342900" marR="0" rtl="0" algn="l">
              <a:lnSpc>
                <a:spcPct val="100000"/>
              </a:lnSpc>
              <a:spcBef>
                <a:spcPts val="640"/>
              </a:spcBef>
              <a:spcAft>
                <a:spcPts val="0"/>
              </a:spcAft>
              <a:buClr>
                <a:schemeClr val="dk1"/>
              </a:buClr>
              <a:buSzPts val="800"/>
              <a:buFont typeface="Cabin"/>
              <a:buNone/>
            </a:pPr>
            <a:r>
              <a:t/>
            </a:r>
            <a:endParaRPr b="0" i="0" sz="32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640"/>
              </a:spcBef>
              <a:spcAft>
                <a:spcPts val="0"/>
              </a:spcAft>
              <a:buClr>
                <a:schemeClr val="dk1"/>
              </a:buClr>
              <a:buSzPts val="800"/>
              <a:buFont typeface="Times New Roman"/>
              <a:buNone/>
            </a:pPr>
            <a:r>
              <a:t/>
            </a:r>
            <a:endParaRPr b="0" i="0" sz="3200" u="sng" cap="none" strike="noStrike">
              <a:solidFill>
                <a:schemeClr val="hlink"/>
              </a:solidFill>
              <a:latin typeface="Cabin"/>
              <a:ea typeface="Cabin"/>
              <a:cs typeface="Cabin"/>
              <a:sym typeface="Cabin"/>
              <a:hlinkClick r:id="rId3"/>
            </a:endParaRPr>
          </a:p>
          <a:p>
            <a:pPr indent="-342900" lvl="0" marL="342900" marR="0" rtl="0" algn="l">
              <a:lnSpc>
                <a:spcPct val="100000"/>
              </a:lnSpc>
              <a:spcBef>
                <a:spcPts val="640"/>
              </a:spcBef>
              <a:spcAft>
                <a:spcPts val="0"/>
              </a:spcAft>
              <a:buClr>
                <a:schemeClr val="dk1"/>
              </a:buClr>
              <a:buSzPts val="800"/>
              <a:buFont typeface="Cabin"/>
              <a:buNone/>
            </a:pPr>
            <a:r>
              <a:t/>
            </a:r>
            <a:endParaRPr b="0" i="0" sz="3200" u="none" cap="none" strike="noStrike">
              <a:solidFill>
                <a:schemeClr val="dk1"/>
              </a:solidFill>
              <a:latin typeface="Cabin"/>
              <a:ea typeface="Cabin"/>
              <a:cs typeface="Cabin"/>
              <a:sym typeface="Cabin"/>
            </a:endParaRPr>
          </a:p>
          <a:p>
            <a:pPr indent="-342900" lvl="0" marL="342900" marR="0" rtl="0" algn="l">
              <a:lnSpc>
                <a:spcPct val="100000"/>
              </a:lnSpc>
              <a:spcBef>
                <a:spcPts val="640"/>
              </a:spcBef>
              <a:spcAft>
                <a:spcPts val="0"/>
              </a:spcAft>
              <a:buClr>
                <a:schemeClr val="dk1"/>
              </a:buClr>
              <a:buSzPts val="800"/>
              <a:buFont typeface="Times New Roman"/>
              <a:buNone/>
            </a:pPr>
            <a:r>
              <a:t/>
            </a:r>
            <a:endParaRPr b="0" i="0" sz="32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97" name="Shape 297"/>
        <p:cNvGrpSpPr/>
        <p:nvPr/>
      </p:nvGrpSpPr>
      <p:grpSpPr>
        <a:xfrm>
          <a:off x="0" y="0"/>
          <a:ext cx="0" cy="0"/>
          <a:chOff x="0" y="0"/>
          <a:chExt cx="0" cy="0"/>
        </a:xfrm>
      </p:grpSpPr>
      <p:sp>
        <p:nvSpPr>
          <p:cNvPr id="298" name="Google Shape;298;g139d133ccc7_3_6"/>
          <p:cNvSpPr txBox="1"/>
          <p:nvPr>
            <p:ph type="title"/>
          </p:nvPr>
        </p:nvSpPr>
        <p:spPr>
          <a:xfrm>
            <a:off x="311700" y="84917"/>
            <a:ext cx="8520600" cy="763500"/>
          </a:xfrm>
          <a:prstGeom prst="rect">
            <a:avLst/>
          </a:prstGeom>
          <a:solidFill>
            <a:schemeClr val="l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a:latin typeface="Gill Sans"/>
                <a:ea typeface="Gill Sans"/>
                <a:cs typeface="Gill Sans"/>
                <a:sym typeface="Gill Sans"/>
              </a:rPr>
              <a:t>English Literature GCSE</a:t>
            </a:r>
            <a:endParaRPr b="1">
              <a:latin typeface="Gill Sans"/>
              <a:ea typeface="Gill Sans"/>
              <a:cs typeface="Gill Sans"/>
              <a:sym typeface="Gill Sans"/>
            </a:endParaRPr>
          </a:p>
        </p:txBody>
      </p:sp>
      <p:sp>
        <p:nvSpPr>
          <p:cNvPr id="299" name="Google Shape;299;g139d133ccc7_3_6"/>
          <p:cNvSpPr txBox="1"/>
          <p:nvPr>
            <p:ph idx="1" type="body"/>
          </p:nvPr>
        </p:nvSpPr>
        <p:spPr>
          <a:xfrm>
            <a:off x="2270850" y="5708925"/>
            <a:ext cx="4602300" cy="914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Font typeface="Gill Sans"/>
              <a:buChar char="●"/>
            </a:pPr>
            <a:r>
              <a:rPr b="1" i="1" lang="en-GB" sz="1000">
                <a:solidFill>
                  <a:schemeClr val="dk1"/>
                </a:solidFill>
                <a:latin typeface="Gill Sans"/>
                <a:ea typeface="Gill Sans"/>
                <a:cs typeface="Gill Sans"/>
                <a:sym typeface="Gill Sans"/>
              </a:rPr>
              <a:t>Romeo and Juliet</a:t>
            </a:r>
            <a:r>
              <a:rPr b="1" lang="en-GB" sz="1000">
                <a:solidFill>
                  <a:schemeClr val="dk1"/>
                </a:solidFill>
                <a:latin typeface="Gill Sans"/>
                <a:ea typeface="Gill Sans"/>
                <a:cs typeface="Gill Sans"/>
                <a:sym typeface="Gill Sans"/>
              </a:rPr>
              <a:t> By William Shakespeare - ISBN </a:t>
            </a:r>
            <a:r>
              <a:rPr b="1" lang="en-GB" sz="1000">
                <a:solidFill>
                  <a:srgbClr val="111111"/>
                </a:solidFill>
                <a:highlight>
                  <a:srgbClr val="FFFFFF"/>
                </a:highlight>
                <a:latin typeface="Gill Sans"/>
                <a:ea typeface="Gill Sans"/>
                <a:cs typeface="Gill Sans"/>
                <a:sym typeface="Gill Sans"/>
              </a:rPr>
              <a:t>1841461229</a:t>
            </a:r>
            <a:endParaRPr b="1" sz="1000">
              <a:solidFill>
                <a:srgbClr val="111111"/>
              </a:solidFill>
              <a:highlight>
                <a:srgbClr val="FFFFFF"/>
              </a:highlight>
              <a:latin typeface="Gill Sans"/>
              <a:ea typeface="Gill Sans"/>
              <a:cs typeface="Gill Sans"/>
              <a:sym typeface="Gill Sans"/>
            </a:endParaRPr>
          </a:p>
          <a:p>
            <a:pPr indent="-292100" lvl="0" marL="457200" rtl="0" algn="l">
              <a:lnSpc>
                <a:spcPct val="115000"/>
              </a:lnSpc>
              <a:spcBef>
                <a:spcPts val="0"/>
              </a:spcBef>
              <a:spcAft>
                <a:spcPts val="0"/>
              </a:spcAft>
              <a:buClr>
                <a:srgbClr val="111111"/>
              </a:buClr>
              <a:buSzPts val="1000"/>
              <a:buFont typeface="Gill Sans"/>
              <a:buChar char="●"/>
            </a:pPr>
            <a:r>
              <a:rPr b="1" lang="en-GB" sz="1000">
                <a:solidFill>
                  <a:srgbClr val="111111"/>
                </a:solidFill>
                <a:highlight>
                  <a:srgbClr val="FFFFFF"/>
                </a:highlight>
                <a:latin typeface="Gill Sans"/>
                <a:ea typeface="Gill Sans"/>
                <a:cs typeface="Gill Sans"/>
                <a:sym typeface="Gill Sans"/>
              </a:rPr>
              <a:t>School provides a copy of the Anthology</a:t>
            </a:r>
            <a:endParaRPr b="1" sz="1000">
              <a:solidFill>
                <a:srgbClr val="111111"/>
              </a:solidFill>
              <a:highlight>
                <a:srgbClr val="FFFFFF"/>
              </a:highlight>
              <a:latin typeface="Gill Sans"/>
              <a:ea typeface="Gill Sans"/>
              <a:cs typeface="Gill Sans"/>
              <a:sym typeface="Gill Sans"/>
            </a:endParaRPr>
          </a:p>
          <a:p>
            <a:pPr indent="-292100" lvl="0" marL="457200" rtl="0" algn="l">
              <a:lnSpc>
                <a:spcPct val="115000"/>
              </a:lnSpc>
              <a:spcBef>
                <a:spcPts val="0"/>
              </a:spcBef>
              <a:spcAft>
                <a:spcPts val="0"/>
              </a:spcAft>
              <a:buSzPts val="1000"/>
              <a:buChar char="●"/>
            </a:pPr>
            <a:r>
              <a:rPr b="1" i="1" lang="en-GB" sz="1000">
                <a:solidFill>
                  <a:srgbClr val="111111"/>
                </a:solidFill>
                <a:highlight>
                  <a:srgbClr val="FFFFFF"/>
                </a:highlight>
                <a:latin typeface="Gill Sans"/>
                <a:ea typeface="Gill Sans"/>
                <a:cs typeface="Gill Sans"/>
                <a:sym typeface="Gill Sans"/>
              </a:rPr>
              <a:t>A Christmas Carol</a:t>
            </a:r>
            <a:r>
              <a:rPr b="1" lang="en-GB" sz="1000">
                <a:solidFill>
                  <a:srgbClr val="111111"/>
                </a:solidFill>
                <a:highlight>
                  <a:srgbClr val="FFFFFF"/>
                </a:highlight>
                <a:latin typeface="Gill Sans"/>
                <a:ea typeface="Gill Sans"/>
                <a:cs typeface="Gill Sans"/>
                <a:sym typeface="Gill Sans"/>
              </a:rPr>
              <a:t> by Charles Dickens:  ISBN </a:t>
            </a:r>
            <a:r>
              <a:rPr b="1" lang="en-GB" sz="1000">
                <a:solidFill>
                  <a:srgbClr val="0F1111"/>
                </a:solidFill>
                <a:highlight>
                  <a:srgbClr val="FFFFFF"/>
                </a:highlight>
                <a:latin typeface="Gill Sans"/>
                <a:ea typeface="Gill Sans"/>
                <a:cs typeface="Gill Sans"/>
                <a:sym typeface="Gill Sans"/>
              </a:rPr>
              <a:t>0008325960</a:t>
            </a:r>
            <a:endParaRPr b="1" sz="1000">
              <a:solidFill>
                <a:srgbClr val="0F1111"/>
              </a:solidFill>
              <a:highlight>
                <a:srgbClr val="FFFFFF"/>
              </a:highlight>
              <a:latin typeface="Gill Sans"/>
              <a:ea typeface="Gill Sans"/>
              <a:cs typeface="Gill Sans"/>
              <a:sym typeface="Gill Sans"/>
            </a:endParaRPr>
          </a:p>
          <a:p>
            <a:pPr indent="-292100" lvl="0" marL="457200" rtl="0" algn="l">
              <a:lnSpc>
                <a:spcPct val="115000"/>
              </a:lnSpc>
              <a:spcBef>
                <a:spcPts val="0"/>
              </a:spcBef>
              <a:spcAft>
                <a:spcPts val="0"/>
              </a:spcAft>
              <a:buSzPts val="1000"/>
              <a:buFont typeface="Gill Sans"/>
              <a:buChar char="●"/>
            </a:pPr>
            <a:r>
              <a:rPr b="1" i="1" lang="en-GB" sz="1000">
                <a:solidFill>
                  <a:schemeClr val="dk1"/>
                </a:solidFill>
                <a:latin typeface="Gill Sans"/>
                <a:ea typeface="Gill Sans"/>
                <a:cs typeface="Gill Sans"/>
                <a:sym typeface="Gill Sans"/>
              </a:rPr>
              <a:t>An Inspector Calls</a:t>
            </a:r>
            <a:r>
              <a:rPr b="1" lang="en-GB" sz="1000">
                <a:solidFill>
                  <a:schemeClr val="dk1"/>
                </a:solidFill>
                <a:latin typeface="Gill Sans"/>
                <a:ea typeface="Gill Sans"/>
                <a:cs typeface="Gill Sans"/>
                <a:sym typeface="Gill Sans"/>
              </a:rPr>
              <a:t> by J. B Priestley - ISBN </a:t>
            </a:r>
            <a:r>
              <a:rPr b="1" lang="en-GB" sz="1000">
                <a:solidFill>
                  <a:srgbClr val="111111"/>
                </a:solidFill>
                <a:highlight>
                  <a:schemeClr val="lt1"/>
                </a:highlight>
                <a:latin typeface="Gill Sans"/>
                <a:ea typeface="Gill Sans"/>
                <a:cs typeface="Gill Sans"/>
                <a:sym typeface="Gill Sans"/>
              </a:rPr>
              <a:t>0435232827</a:t>
            </a:r>
            <a:endParaRPr b="1" sz="1000">
              <a:solidFill>
                <a:srgbClr val="0F1111"/>
              </a:solidFill>
              <a:highlight>
                <a:srgbClr val="FFFFFF"/>
              </a:highlight>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Gill Sans"/>
              <a:ea typeface="Gill Sans"/>
              <a:cs typeface="Gill Sans"/>
              <a:sym typeface="Gill Sans"/>
            </a:endParaRPr>
          </a:p>
          <a:p>
            <a:pPr indent="0" lvl="0" marL="0" rtl="0" algn="l">
              <a:lnSpc>
                <a:spcPct val="115000"/>
              </a:lnSpc>
              <a:spcBef>
                <a:spcPts val="0"/>
              </a:spcBef>
              <a:spcAft>
                <a:spcPts val="1600"/>
              </a:spcAft>
              <a:buSzPts val="1800"/>
              <a:buNone/>
            </a:pPr>
            <a:r>
              <a:t/>
            </a:r>
            <a:endParaRPr/>
          </a:p>
        </p:txBody>
      </p:sp>
      <p:pic>
        <p:nvPicPr>
          <p:cNvPr id="300" name="Google Shape;300;g139d133ccc7_3_6"/>
          <p:cNvPicPr preferRelativeResize="0"/>
          <p:nvPr/>
        </p:nvPicPr>
        <p:blipFill rotWithShape="1">
          <a:blip r:embed="rId3">
            <a:alphaModFix/>
          </a:blip>
          <a:srcRect b="0" l="0" r="0" t="0"/>
          <a:stretch/>
        </p:blipFill>
        <p:spPr>
          <a:xfrm>
            <a:off x="5123938" y="2958625"/>
            <a:ext cx="1543736" cy="2341050"/>
          </a:xfrm>
          <a:prstGeom prst="rect">
            <a:avLst/>
          </a:prstGeom>
          <a:noFill/>
          <a:ln cap="flat" cmpd="sng" w="28575">
            <a:solidFill>
              <a:schemeClr val="dk2"/>
            </a:solidFill>
            <a:prstDash val="solid"/>
            <a:round/>
            <a:headEnd len="sm" w="sm" type="none"/>
            <a:tailEnd len="sm" w="sm" type="none"/>
          </a:ln>
        </p:spPr>
      </p:pic>
      <p:pic>
        <p:nvPicPr>
          <p:cNvPr id="301" name="Google Shape;301;g139d133ccc7_3_6"/>
          <p:cNvPicPr preferRelativeResize="0"/>
          <p:nvPr/>
        </p:nvPicPr>
        <p:blipFill rotWithShape="1">
          <a:blip r:embed="rId4">
            <a:alphaModFix/>
          </a:blip>
          <a:srcRect b="0" l="0" r="0" t="0"/>
          <a:stretch/>
        </p:blipFill>
        <p:spPr>
          <a:xfrm>
            <a:off x="1980450" y="2958625"/>
            <a:ext cx="1657150" cy="2341050"/>
          </a:xfrm>
          <a:prstGeom prst="rect">
            <a:avLst/>
          </a:prstGeom>
          <a:noFill/>
          <a:ln cap="flat" cmpd="sng" w="28575">
            <a:solidFill>
              <a:schemeClr val="dk2"/>
            </a:solidFill>
            <a:prstDash val="solid"/>
            <a:round/>
            <a:headEnd len="sm" w="sm" type="none"/>
            <a:tailEnd len="sm" w="sm" type="none"/>
          </a:ln>
        </p:spPr>
      </p:pic>
      <p:pic>
        <p:nvPicPr>
          <p:cNvPr id="302" name="Google Shape;302;g139d133ccc7_3_6"/>
          <p:cNvPicPr preferRelativeResize="0"/>
          <p:nvPr/>
        </p:nvPicPr>
        <p:blipFill rotWithShape="1">
          <a:blip r:embed="rId5">
            <a:alphaModFix/>
          </a:blip>
          <a:srcRect b="0" l="0" r="0" t="0"/>
          <a:stretch/>
        </p:blipFill>
        <p:spPr>
          <a:xfrm>
            <a:off x="6873158" y="2985325"/>
            <a:ext cx="1627417" cy="2341050"/>
          </a:xfrm>
          <a:prstGeom prst="rect">
            <a:avLst/>
          </a:prstGeom>
          <a:noFill/>
          <a:ln cap="flat" cmpd="sng" w="28575">
            <a:solidFill>
              <a:schemeClr val="dk2"/>
            </a:solidFill>
            <a:prstDash val="solid"/>
            <a:round/>
            <a:headEnd len="sm" w="sm" type="none"/>
            <a:tailEnd len="sm" w="sm" type="none"/>
          </a:ln>
        </p:spPr>
      </p:pic>
      <p:pic>
        <p:nvPicPr>
          <p:cNvPr id="303" name="Google Shape;303;g139d133ccc7_3_6"/>
          <p:cNvPicPr preferRelativeResize="0"/>
          <p:nvPr/>
        </p:nvPicPr>
        <p:blipFill rotWithShape="1">
          <a:blip r:embed="rId6">
            <a:alphaModFix/>
          </a:blip>
          <a:srcRect b="0" l="0" r="0" t="0"/>
          <a:stretch/>
        </p:blipFill>
        <p:spPr>
          <a:xfrm>
            <a:off x="378100" y="2958625"/>
            <a:ext cx="1449719" cy="2341050"/>
          </a:xfrm>
          <a:prstGeom prst="rect">
            <a:avLst/>
          </a:prstGeom>
          <a:noFill/>
          <a:ln cap="flat" cmpd="sng" w="28575">
            <a:solidFill>
              <a:schemeClr val="dk2"/>
            </a:solidFill>
            <a:prstDash val="solid"/>
            <a:round/>
            <a:headEnd len="sm" w="sm" type="none"/>
            <a:tailEnd len="sm" w="sm" type="none"/>
          </a:ln>
        </p:spPr>
      </p:pic>
      <p:sp>
        <p:nvSpPr>
          <p:cNvPr id="304" name="Google Shape;304;g139d133ccc7_3_6"/>
          <p:cNvSpPr txBox="1"/>
          <p:nvPr/>
        </p:nvSpPr>
        <p:spPr>
          <a:xfrm>
            <a:off x="378100" y="1121275"/>
            <a:ext cx="3487800" cy="15645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CC0000"/>
                </a:solidFill>
                <a:latin typeface="Gill Sans"/>
                <a:ea typeface="Gill Sans"/>
                <a:cs typeface="Gill Sans"/>
                <a:sym typeface="Gill Sans"/>
              </a:rPr>
              <a:t>Paper 1: 40%   1hr 45 mins</a:t>
            </a:r>
            <a:endParaRPr b="1" i="0" sz="1900" u="none" cap="none" strike="noStrike">
              <a:solidFill>
                <a:srgbClr val="CC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Gill Sans"/>
                <a:ea typeface="Gill Sans"/>
                <a:cs typeface="Gill Sans"/>
                <a:sym typeface="Gill Sans"/>
              </a:rPr>
              <a:t>A Christmas Carol</a:t>
            </a:r>
            <a:endParaRPr b="1" i="0" sz="19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Gill Sans"/>
                <a:ea typeface="Gill Sans"/>
                <a:cs typeface="Gill Sans"/>
                <a:sym typeface="Gill Sans"/>
              </a:rPr>
              <a:t>Romeo and Juliet</a:t>
            </a:r>
            <a:endParaRPr b="1" i="0" sz="1900" u="none" cap="none" strike="noStrike">
              <a:solidFill>
                <a:srgbClr val="000000"/>
              </a:solidFill>
              <a:latin typeface="Gill Sans"/>
              <a:ea typeface="Gill Sans"/>
              <a:cs typeface="Gill Sans"/>
              <a:sym typeface="Gill Sans"/>
            </a:endParaRPr>
          </a:p>
        </p:txBody>
      </p:sp>
      <p:sp>
        <p:nvSpPr>
          <p:cNvPr id="305" name="Google Shape;305;g139d133ccc7_3_6"/>
          <p:cNvSpPr txBox="1"/>
          <p:nvPr/>
        </p:nvSpPr>
        <p:spPr>
          <a:xfrm>
            <a:off x="4941400" y="1121275"/>
            <a:ext cx="3807000" cy="15912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CC0000"/>
                </a:solidFill>
                <a:latin typeface="Gill Sans"/>
                <a:ea typeface="Gill Sans"/>
                <a:cs typeface="Gill Sans"/>
                <a:sym typeface="Gill Sans"/>
              </a:rPr>
              <a:t>Paper 2:  60%    2hrs 15 mins</a:t>
            </a:r>
            <a:endParaRPr b="1" i="0" sz="2000" u="none" cap="none" strike="noStrike">
              <a:solidFill>
                <a:srgbClr val="CC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Gill Sans"/>
                <a:ea typeface="Gill Sans"/>
                <a:cs typeface="Gill Sans"/>
                <a:sym typeface="Gill Sans"/>
              </a:rPr>
              <a:t>An Inspector Calls</a:t>
            </a:r>
            <a:endParaRPr b="1" i="0" sz="20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Gill Sans"/>
                <a:ea typeface="Gill Sans"/>
                <a:cs typeface="Gill Sans"/>
                <a:sym typeface="Gill Sans"/>
              </a:rPr>
              <a:t>Power and Conflict Poetry</a:t>
            </a:r>
            <a:endParaRPr b="1" i="0" sz="2000" u="none" cap="none" strike="noStrike">
              <a:solidFill>
                <a:srgbClr val="000000"/>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10" name="Shape 310"/>
        <p:cNvGrpSpPr/>
        <p:nvPr/>
      </p:nvGrpSpPr>
      <p:grpSpPr>
        <a:xfrm>
          <a:off x="0" y="0"/>
          <a:ext cx="0" cy="0"/>
          <a:chOff x="0" y="0"/>
          <a:chExt cx="0" cy="0"/>
        </a:xfrm>
      </p:grpSpPr>
      <p:sp>
        <p:nvSpPr>
          <p:cNvPr id="311" name="Google Shape;311;g139d133ccc7_3_25"/>
          <p:cNvSpPr txBox="1"/>
          <p:nvPr>
            <p:ph type="title"/>
          </p:nvPr>
        </p:nvSpPr>
        <p:spPr>
          <a:xfrm>
            <a:off x="311700" y="293500"/>
            <a:ext cx="7962000" cy="7635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a:latin typeface="Gill Sans"/>
                <a:ea typeface="Gill Sans"/>
                <a:cs typeface="Gill Sans"/>
                <a:sym typeface="Gill Sans"/>
              </a:rPr>
              <a:t>English Literature - Online </a:t>
            </a:r>
            <a:r>
              <a:rPr b="1" lang="en-GB">
                <a:latin typeface="Gill Sans"/>
                <a:ea typeface="Gill Sans"/>
                <a:cs typeface="Gill Sans"/>
                <a:sym typeface="Gill Sans"/>
              </a:rPr>
              <a:t>Revision Resources</a:t>
            </a:r>
            <a:endParaRPr b="1">
              <a:latin typeface="Gill Sans"/>
              <a:ea typeface="Gill Sans"/>
              <a:cs typeface="Gill Sans"/>
              <a:sym typeface="Gill Sans"/>
            </a:endParaRPr>
          </a:p>
        </p:txBody>
      </p:sp>
      <p:pic>
        <p:nvPicPr>
          <p:cNvPr id="312" name="Google Shape;312;g139d133ccc7_3_25"/>
          <p:cNvPicPr preferRelativeResize="0"/>
          <p:nvPr/>
        </p:nvPicPr>
        <p:blipFill rotWithShape="1">
          <a:blip r:embed="rId3">
            <a:alphaModFix/>
          </a:blip>
          <a:srcRect b="0" l="0" r="0" t="0"/>
          <a:stretch/>
        </p:blipFill>
        <p:spPr>
          <a:xfrm>
            <a:off x="185749" y="1386688"/>
            <a:ext cx="3790201" cy="1347500"/>
          </a:xfrm>
          <a:prstGeom prst="rect">
            <a:avLst/>
          </a:prstGeom>
          <a:noFill/>
          <a:ln>
            <a:noFill/>
          </a:ln>
        </p:spPr>
      </p:pic>
      <p:pic>
        <p:nvPicPr>
          <p:cNvPr id="313" name="Google Shape;313;g139d133ccc7_3_25"/>
          <p:cNvPicPr preferRelativeResize="0"/>
          <p:nvPr/>
        </p:nvPicPr>
        <p:blipFill rotWithShape="1">
          <a:blip r:embed="rId4">
            <a:alphaModFix/>
          </a:blip>
          <a:srcRect b="0" l="0" r="0" t="0"/>
          <a:stretch/>
        </p:blipFill>
        <p:spPr>
          <a:xfrm>
            <a:off x="185750" y="3683988"/>
            <a:ext cx="2389900" cy="2747275"/>
          </a:xfrm>
          <a:prstGeom prst="rect">
            <a:avLst/>
          </a:prstGeom>
          <a:noFill/>
          <a:ln cap="flat" cmpd="sng" w="28575">
            <a:solidFill>
              <a:schemeClr val="dk2"/>
            </a:solidFill>
            <a:prstDash val="solid"/>
            <a:round/>
            <a:headEnd len="sm" w="sm" type="none"/>
            <a:tailEnd len="sm" w="sm" type="none"/>
          </a:ln>
        </p:spPr>
      </p:pic>
      <p:pic>
        <p:nvPicPr>
          <p:cNvPr id="314" name="Google Shape;314;g139d133ccc7_3_25" title="Screenshot 2025-09-11 at 16.36.50.png"/>
          <p:cNvPicPr preferRelativeResize="0"/>
          <p:nvPr/>
        </p:nvPicPr>
        <p:blipFill>
          <a:blip r:embed="rId5">
            <a:alphaModFix/>
          </a:blip>
          <a:stretch>
            <a:fillRect/>
          </a:stretch>
        </p:blipFill>
        <p:spPr>
          <a:xfrm>
            <a:off x="2763675" y="3014763"/>
            <a:ext cx="6263550" cy="35353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18" name="Shape 318"/>
        <p:cNvGrpSpPr/>
        <p:nvPr/>
      </p:nvGrpSpPr>
      <p:grpSpPr>
        <a:xfrm>
          <a:off x="0" y="0"/>
          <a:ext cx="0" cy="0"/>
          <a:chOff x="0" y="0"/>
          <a:chExt cx="0" cy="0"/>
        </a:xfrm>
      </p:grpSpPr>
      <p:sp>
        <p:nvSpPr>
          <p:cNvPr id="319" name="Google Shape;319;gf4f3039b52_1_120"/>
          <p:cNvSpPr txBox="1"/>
          <p:nvPr>
            <p:ph idx="1" type="body"/>
          </p:nvPr>
        </p:nvSpPr>
        <p:spPr>
          <a:xfrm>
            <a:off x="421125" y="1018475"/>
            <a:ext cx="8458200" cy="4956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100">
                <a:solidFill>
                  <a:srgbClr val="CC0000"/>
                </a:solidFill>
                <a:latin typeface="Gill Sans"/>
                <a:ea typeface="Gill Sans"/>
                <a:cs typeface="Gill Sans"/>
                <a:sym typeface="Gill Sans"/>
              </a:rPr>
              <a:t>How Can you Help: English Literature</a:t>
            </a:r>
            <a:endParaRPr b="1" sz="2100">
              <a:solidFill>
                <a:srgbClr val="CC0000"/>
              </a:solidFill>
              <a:latin typeface="Gill Sans"/>
              <a:ea typeface="Gill Sans"/>
              <a:cs typeface="Gill Sans"/>
              <a:sym typeface="Gill Sans"/>
            </a:endParaRPr>
          </a:p>
          <a:p>
            <a:pPr indent="0" lvl="0" marL="457200" rtl="0" algn="l">
              <a:lnSpc>
                <a:spcPct val="100000"/>
              </a:lnSpc>
              <a:spcBef>
                <a:spcPts val="0"/>
              </a:spcBef>
              <a:spcAft>
                <a:spcPts val="0"/>
              </a:spcAft>
              <a:buSzPts val="1800"/>
              <a:buNone/>
            </a:pPr>
            <a:r>
              <a:t/>
            </a:r>
            <a:endParaRPr b="1" sz="2100">
              <a:solidFill>
                <a:schemeClr val="dk1"/>
              </a:solidFill>
            </a:endParaRPr>
          </a:p>
          <a:p>
            <a:pPr indent="0" lvl="0" marL="457200" rtl="0" algn="l">
              <a:lnSpc>
                <a:spcPct val="100000"/>
              </a:lnSpc>
              <a:spcBef>
                <a:spcPts val="0"/>
              </a:spcBef>
              <a:spcAft>
                <a:spcPts val="0"/>
              </a:spcAft>
              <a:buSzPts val="1800"/>
              <a:buNone/>
            </a:pPr>
            <a:r>
              <a:t/>
            </a:r>
            <a:endParaRPr b="1" sz="1700">
              <a:solidFill>
                <a:schemeClr val="dk1"/>
              </a:solidFill>
              <a:highlight>
                <a:srgbClr val="FFFF00"/>
              </a:highlight>
            </a:endParaRPr>
          </a:p>
          <a:p>
            <a:pPr indent="-368300" lvl="0" marL="457200" rtl="0" algn="l">
              <a:lnSpc>
                <a:spcPct val="100000"/>
              </a:lnSpc>
              <a:spcBef>
                <a:spcPts val="0"/>
              </a:spcBef>
              <a:spcAft>
                <a:spcPts val="0"/>
              </a:spcAft>
              <a:buClr>
                <a:srgbClr val="0000FF"/>
              </a:buClr>
              <a:buSzPts val="2200"/>
              <a:buChar char="●"/>
            </a:pPr>
            <a:r>
              <a:rPr lang="en-GB" sz="2200">
                <a:solidFill>
                  <a:srgbClr val="0000FF"/>
                </a:solidFill>
                <a:latin typeface="Gill Sans"/>
                <a:ea typeface="Gill Sans"/>
                <a:cs typeface="Gill Sans"/>
                <a:sym typeface="Gill Sans"/>
              </a:rPr>
              <a:t>Encourage reading for pleasure.</a:t>
            </a:r>
            <a:endParaRPr sz="2200">
              <a:solidFill>
                <a:srgbClr val="0000FF"/>
              </a:solidFill>
              <a:latin typeface="Gill Sans"/>
              <a:ea typeface="Gill Sans"/>
              <a:cs typeface="Gill Sans"/>
              <a:sym typeface="Gill Sans"/>
            </a:endParaRPr>
          </a:p>
          <a:p>
            <a:pPr indent="-368300" lvl="0" marL="457200" rtl="0" algn="l">
              <a:lnSpc>
                <a:spcPct val="100000"/>
              </a:lnSpc>
              <a:spcBef>
                <a:spcPts val="0"/>
              </a:spcBef>
              <a:spcAft>
                <a:spcPts val="0"/>
              </a:spcAft>
              <a:buClr>
                <a:srgbClr val="000000"/>
              </a:buClr>
              <a:buSzPts val="2200"/>
              <a:buChar char="●"/>
            </a:pPr>
            <a:r>
              <a:rPr lang="en-GB" sz="2200">
                <a:solidFill>
                  <a:srgbClr val="000000"/>
                </a:solidFill>
                <a:latin typeface="Gill Sans"/>
                <a:ea typeface="Gill Sans"/>
                <a:cs typeface="Gill Sans"/>
                <a:sym typeface="Gill Sans"/>
              </a:rPr>
              <a:t>Provide revision cards</a:t>
            </a:r>
            <a:endParaRPr sz="2200">
              <a:solidFill>
                <a:srgbClr val="000000"/>
              </a:solidFill>
              <a:latin typeface="Gill Sans"/>
              <a:ea typeface="Gill Sans"/>
              <a:cs typeface="Gill Sans"/>
              <a:sym typeface="Gill Sans"/>
            </a:endParaRPr>
          </a:p>
          <a:p>
            <a:pPr indent="-368300" lvl="0" marL="457200" rtl="0" algn="l">
              <a:lnSpc>
                <a:spcPct val="100000"/>
              </a:lnSpc>
              <a:spcBef>
                <a:spcPts val="0"/>
              </a:spcBef>
              <a:spcAft>
                <a:spcPts val="0"/>
              </a:spcAft>
              <a:buClr>
                <a:schemeClr val="dk1"/>
              </a:buClr>
              <a:buSzPts val="2200"/>
              <a:buChar char="●"/>
            </a:pPr>
            <a:r>
              <a:rPr lang="en-GB" sz="2200">
                <a:solidFill>
                  <a:schemeClr val="dk1"/>
                </a:solidFill>
                <a:highlight>
                  <a:srgbClr val="FFFF00"/>
                </a:highlight>
                <a:latin typeface="Gill Sans"/>
                <a:ea typeface="Gill Sans"/>
                <a:cs typeface="Gill Sans"/>
                <a:sym typeface="Gill Sans"/>
              </a:rPr>
              <a:t>Value stories - tell  stories about your day, share memories and opinions.</a:t>
            </a:r>
            <a:endParaRPr sz="2200">
              <a:solidFill>
                <a:schemeClr val="dk1"/>
              </a:solidFill>
              <a:highlight>
                <a:srgbClr val="FFFF00"/>
              </a:highlight>
              <a:latin typeface="Gill Sans"/>
              <a:ea typeface="Gill Sans"/>
              <a:cs typeface="Gill Sans"/>
              <a:sym typeface="Gill Sans"/>
            </a:endParaRPr>
          </a:p>
          <a:p>
            <a:pPr indent="-368300" lvl="0" marL="457200" rtl="0" algn="l">
              <a:lnSpc>
                <a:spcPct val="100000"/>
              </a:lnSpc>
              <a:spcBef>
                <a:spcPts val="0"/>
              </a:spcBef>
              <a:spcAft>
                <a:spcPts val="0"/>
              </a:spcAft>
              <a:buClr>
                <a:schemeClr val="dk1"/>
              </a:buClr>
              <a:buSzPts val="2200"/>
              <a:buChar char="●"/>
            </a:pPr>
            <a:r>
              <a:rPr lang="en-GB" sz="2200">
                <a:solidFill>
                  <a:schemeClr val="dk1"/>
                </a:solidFill>
                <a:latin typeface="Gill Sans"/>
                <a:ea typeface="Gill Sans"/>
                <a:cs typeface="Gill Sans"/>
                <a:sym typeface="Gill Sans"/>
              </a:rPr>
              <a:t>Watch films together and discuss the ideas, characters and message.</a:t>
            </a:r>
            <a:endParaRPr sz="2200">
              <a:solidFill>
                <a:schemeClr val="dk1"/>
              </a:solidFill>
              <a:latin typeface="Gill Sans"/>
              <a:ea typeface="Gill Sans"/>
              <a:cs typeface="Gill Sans"/>
              <a:sym typeface="Gill Sans"/>
            </a:endParaRPr>
          </a:p>
          <a:p>
            <a:pPr indent="-368300" lvl="0" marL="457200" rtl="0" algn="l">
              <a:lnSpc>
                <a:spcPct val="100000"/>
              </a:lnSpc>
              <a:spcBef>
                <a:spcPts val="0"/>
              </a:spcBef>
              <a:spcAft>
                <a:spcPts val="0"/>
              </a:spcAft>
              <a:buClr>
                <a:schemeClr val="dk1"/>
              </a:buClr>
              <a:buSzPts val="2200"/>
              <a:buChar char="●"/>
            </a:pPr>
            <a:r>
              <a:rPr lang="en-GB" sz="2200">
                <a:solidFill>
                  <a:schemeClr val="dk1"/>
                </a:solidFill>
                <a:latin typeface="Gill Sans"/>
                <a:ea typeface="Gill Sans"/>
                <a:cs typeface="Gill Sans"/>
                <a:sym typeface="Gill Sans"/>
              </a:rPr>
              <a:t>Test them on  the characters, themes and ideas explored in the books.  Ask them to explain the writer’s choice of words, how the tone is created, what the writer’s intention might be.</a:t>
            </a:r>
            <a:endParaRPr sz="2200">
              <a:solidFill>
                <a:schemeClr val="dk1"/>
              </a:solidFill>
              <a:latin typeface="Gill Sans"/>
              <a:ea typeface="Gill Sans"/>
              <a:cs typeface="Gill Sans"/>
              <a:sym typeface="Gill Sans"/>
            </a:endParaRPr>
          </a:p>
          <a:p>
            <a:pPr indent="-368300" lvl="0" marL="457200" rtl="0" algn="l">
              <a:lnSpc>
                <a:spcPct val="100000"/>
              </a:lnSpc>
              <a:spcBef>
                <a:spcPts val="0"/>
              </a:spcBef>
              <a:spcAft>
                <a:spcPts val="0"/>
              </a:spcAft>
              <a:buClr>
                <a:schemeClr val="dk1"/>
              </a:buClr>
              <a:buSzPts val="2200"/>
              <a:buChar char="●"/>
            </a:pPr>
            <a:r>
              <a:rPr lang="en-GB" sz="2200">
                <a:solidFill>
                  <a:schemeClr val="dk1"/>
                </a:solidFill>
                <a:latin typeface="Gill Sans"/>
                <a:ea typeface="Gill Sans"/>
                <a:cs typeface="Gill Sans"/>
                <a:sym typeface="Gill Sans"/>
              </a:rPr>
              <a:t>Visit the Theatre</a:t>
            </a:r>
            <a:endParaRPr sz="2200">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23" name="Shape 323"/>
        <p:cNvGrpSpPr/>
        <p:nvPr/>
      </p:nvGrpSpPr>
      <p:grpSpPr>
        <a:xfrm>
          <a:off x="0" y="0"/>
          <a:ext cx="0" cy="0"/>
          <a:chOff x="0" y="0"/>
          <a:chExt cx="0" cy="0"/>
        </a:xfrm>
      </p:grpSpPr>
      <p:sp>
        <p:nvSpPr>
          <p:cNvPr id="324" name="Google Shape;324;gf4f3039b52_1_124"/>
          <p:cNvSpPr txBox="1"/>
          <p:nvPr>
            <p:ph type="title"/>
          </p:nvPr>
        </p:nvSpPr>
        <p:spPr>
          <a:xfrm>
            <a:off x="227650" y="593367"/>
            <a:ext cx="8745300" cy="763500"/>
          </a:xfrm>
          <a:prstGeom prst="rect">
            <a:avLst/>
          </a:prstGeom>
          <a:solidFill>
            <a:schemeClr val="l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3200">
                <a:latin typeface="Gill Sans"/>
                <a:ea typeface="Gill Sans"/>
                <a:cs typeface="Gill Sans"/>
                <a:sym typeface="Gill Sans"/>
              </a:rPr>
              <a:t>English Literature - Book </a:t>
            </a:r>
            <a:r>
              <a:rPr b="1" lang="en-GB" sz="3200">
                <a:latin typeface="Gill Sans"/>
                <a:ea typeface="Gill Sans"/>
                <a:cs typeface="Gill Sans"/>
                <a:sym typeface="Gill Sans"/>
              </a:rPr>
              <a:t>Revision Resources</a:t>
            </a:r>
            <a:endParaRPr b="1" sz="3200">
              <a:latin typeface="Gill Sans"/>
              <a:ea typeface="Gill Sans"/>
              <a:cs typeface="Gill Sans"/>
              <a:sym typeface="Gill Sans"/>
            </a:endParaRPr>
          </a:p>
        </p:txBody>
      </p:sp>
      <p:pic>
        <p:nvPicPr>
          <p:cNvPr id="325" name="Google Shape;325;gf4f3039b52_1_124"/>
          <p:cNvPicPr preferRelativeResize="0"/>
          <p:nvPr/>
        </p:nvPicPr>
        <p:blipFill rotWithShape="1">
          <a:blip r:embed="rId3">
            <a:alphaModFix/>
          </a:blip>
          <a:srcRect b="0" l="0" r="0" t="0"/>
          <a:stretch/>
        </p:blipFill>
        <p:spPr>
          <a:xfrm>
            <a:off x="171375" y="6303467"/>
            <a:ext cx="228600" cy="139700"/>
          </a:xfrm>
          <a:prstGeom prst="rect">
            <a:avLst/>
          </a:prstGeom>
          <a:noFill/>
          <a:ln>
            <a:noFill/>
          </a:ln>
        </p:spPr>
      </p:pic>
      <p:sp>
        <p:nvSpPr>
          <p:cNvPr id="326" name="Google Shape;326;gf4f3039b52_1_124"/>
          <p:cNvSpPr txBox="1"/>
          <p:nvPr/>
        </p:nvSpPr>
        <p:spPr>
          <a:xfrm>
            <a:off x="303875" y="1618875"/>
            <a:ext cx="8534700" cy="5239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222222"/>
                </a:solidFill>
                <a:highlight>
                  <a:srgbClr val="FFFFFF"/>
                </a:highlight>
                <a:latin typeface="Gill Sans"/>
                <a:ea typeface="Gill Sans"/>
                <a:cs typeface="Gill Sans"/>
                <a:sym typeface="Gill Sans"/>
              </a:rPr>
              <a:t>An inspector Calls</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4"/>
              </a:rPr>
              <a:t>An Inspector Calls: AQA Practice Tests with answers (York Notes): - the best way to practise and feel ready for 2022 and 2023 assessments and exams</a:t>
            </a:r>
            <a:r>
              <a:rPr b="0" i="0" lang="en-GB" sz="1200" u="sng" cap="none" strike="noStrike">
                <a:solidFill>
                  <a:schemeClr val="hlink"/>
                </a:solidFill>
                <a:highlight>
                  <a:srgbClr val="FFFFFF"/>
                </a:highlight>
                <a:latin typeface="Gill Sans"/>
                <a:ea typeface="Gill Sans"/>
                <a:cs typeface="Gill Sans"/>
                <a:sym typeface="Gill Sans"/>
                <a:hlinkClick r:id="rId5"/>
              </a:rPr>
              <a:t>An Inspector Calls: GCSE Revision Cards for AQA English Literature with free app (GCSE Grades 9-1 Revision Cards): Amazon.co.uk</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222222"/>
                </a:solidFill>
                <a:highlight>
                  <a:srgbClr val="FFFFFF"/>
                </a:highlight>
                <a:latin typeface="Gill Sans"/>
                <a:ea typeface="Gill Sans"/>
                <a:cs typeface="Gill Sans"/>
                <a:sym typeface="Gill Sans"/>
              </a:rPr>
              <a:t>Romeo and Juliet</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7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6"/>
              </a:rPr>
              <a:t>York Notes for AQA GCSE (9-1) Rapid Revision: Romeo and Juliet - Refresh, Revise and Catch up!: Revision Cards</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7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7"/>
              </a:rPr>
              <a:t>Romeo and Juliet AQA Practice Tests: York Notes for GCSE (9-1): - the best way to practise and feel ready for 2022 and 2023 assessments and exams: Amazon.co.uk</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7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222222"/>
                </a:solidFill>
                <a:highlight>
                  <a:srgbClr val="FFFFFF"/>
                </a:highlight>
                <a:latin typeface="Gill Sans"/>
                <a:ea typeface="Gill Sans"/>
                <a:cs typeface="Gill Sans"/>
                <a:sym typeface="Gill Sans"/>
              </a:rPr>
              <a:t>Poetry</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8"/>
              </a:rPr>
              <a:t>GCSE English Literature AQA Poetry Workbook: Power &amp; Conflict Anthology (includes Answers): for the 2025 and 2026 exams (CGP AQA GCSE Poetry)</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9"/>
              </a:rPr>
              <a:t>GCSE English: AQA Power &amp; Conflict Poetry Anthology - Revision Question Cards: for the 2025 and 2026 exams (CGP GCSE English Literature Cards): Amazon.co.uk</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222222"/>
                </a:solidFill>
                <a:highlight>
                  <a:srgbClr val="FFFFFF"/>
                </a:highlight>
                <a:latin typeface="Gill Sans"/>
                <a:ea typeface="Gill Sans"/>
                <a:cs typeface="Gill Sans"/>
                <a:sym typeface="Gill Sans"/>
              </a:rPr>
              <a:t>Unseen poetry</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6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10"/>
              </a:rPr>
              <a:t>AQA Unseen Poetry Anthology Revision Guide: Ideal for home learning, 2022 and 2023 exams (Collins GCSE Grade 9-1 SNAP Revision): Amazon.co.uk</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800"/>
              <a:buFont typeface="Arial"/>
              <a:buNone/>
            </a:pPr>
            <a:r>
              <a:rPr b="0" i="0" lang="en-GB" sz="1200" u="none" cap="none" strike="noStrike">
                <a:solidFill>
                  <a:srgbClr val="222222"/>
                </a:solidFill>
                <a:highlight>
                  <a:srgbClr val="FFFFFF"/>
                </a:highlight>
                <a:latin typeface="Gill Sans"/>
                <a:ea typeface="Gill Sans"/>
                <a:cs typeface="Gill Sans"/>
                <a:sym typeface="Gill Sans"/>
              </a:rPr>
              <a:t>A Christmas Carol</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8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11"/>
              </a:rPr>
              <a:t>A Christmas Carol includes Online Edition &amp; Quizzes: for the 2025 and 2026 exams (CGP GCSE English Text Guides)</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8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rgbClr val="222222"/>
                </a:solidFill>
                <a:highlight>
                  <a:srgbClr val="FFFFFF"/>
                </a:highlight>
                <a:latin typeface="Gill Sans"/>
                <a:ea typeface="Gill Sans"/>
                <a:cs typeface="Gill Sans"/>
                <a:sym typeface="Gill Sans"/>
              </a:rPr>
              <a:t>English Language</a:t>
            </a:r>
            <a:endParaRPr b="0" i="0" sz="1200" u="none" cap="none" strike="noStrike">
              <a:solidFill>
                <a:srgbClr val="222222"/>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7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12"/>
              </a:rPr>
              <a:t>Pearson REVISE AQA GCSE English Language: Revision Cards Incl. online revision - for 2025 and 2026 exams: Amazon.co.uk: 9781292182056</a:t>
            </a:r>
            <a:endParaRPr b="0" i="0" sz="1200" u="sng" cap="none" strike="noStrike">
              <a:solidFill>
                <a:srgbClr val="1155CC"/>
              </a:solidFill>
              <a:highlight>
                <a:srgbClr val="FFFFFF"/>
              </a:highlight>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700"/>
              <a:buFont typeface="Arial"/>
              <a:buNone/>
            </a:pPr>
            <a:r>
              <a:rPr b="0" i="0" lang="en-GB" sz="1200" u="sng" cap="none" strike="noStrike">
                <a:solidFill>
                  <a:schemeClr val="hlink"/>
                </a:solidFill>
                <a:highlight>
                  <a:srgbClr val="FFFFFF"/>
                </a:highlight>
                <a:latin typeface="Gill Sans"/>
                <a:ea typeface="Gill Sans"/>
                <a:cs typeface="Gill Sans"/>
                <a:sym typeface="Gill Sans"/>
                <a:hlinkClick r:id="rId13"/>
              </a:rPr>
              <a:t>Reading Skills Workbook - Targeting Grades 6-9: Get Revision with Results (AQA GCSE English Language and English Literature)</a:t>
            </a:r>
            <a:endParaRPr b="0" i="0" sz="1200" u="sng" cap="none" strike="noStrike">
              <a:solidFill>
                <a:srgbClr val="1155CC"/>
              </a:solidFill>
              <a:highlight>
                <a:srgbClr val="FFFFFF"/>
              </a:highlight>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30" name="Shape 330"/>
        <p:cNvGrpSpPr/>
        <p:nvPr/>
      </p:nvGrpSpPr>
      <p:grpSpPr>
        <a:xfrm>
          <a:off x="0" y="0"/>
          <a:ext cx="0" cy="0"/>
          <a:chOff x="0" y="0"/>
          <a:chExt cx="0" cy="0"/>
        </a:xfrm>
      </p:grpSpPr>
      <p:sp>
        <p:nvSpPr>
          <p:cNvPr id="331" name="Google Shape;331;gf4f3039b52_1_92"/>
          <p:cNvSpPr txBox="1"/>
          <p:nvPr/>
        </p:nvSpPr>
        <p:spPr>
          <a:xfrm>
            <a:off x="505400" y="1414725"/>
            <a:ext cx="3886500" cy="21225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000" u="none" cap="none" strike="noStrike">
                <a:solidFill>
                  <a:srgbClr val="CC0000"/>
                </a:solidFill>
                <a:latin typeface="Arial"/>
                <a:ea typeface="Arial"/>
                <a:cs typeface="Arial"/>
                <a:sym typeface="Arial"/>
              </a:rPr>
              <a:t>Paper 1:  Fiction  (50%)</a:t>
            </a:r>
            <a:endParaRPr b="1" i="0" sz="20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2000" u="none" cap="none" strike="noStrike">
                <a:solidFill>
                  <a:srgbClr val="000000"/>
                </a:solidFill>
                <a:latin typeface="Arial"/>
                <a:ea typeface="Arial"/>
                <a:cs typeface="Arial"/>
                <a:sym typeface="Arial"/>
              </a:rPr>
              <a:t>Section A </a:t>
            </a:r>
            <a:r>
              <a:rPr b="1" i="0" lang="en-GB" sz="2000" u="none" cap="none" strike="noStrike">
                <a:solidFill>
                  <a:srgbClr val="000000"/>
                </a:solidFill>
                <a:latin typeface="Arial"/>
                <a:ea typeface="Arial"/>
                <a:cs typeface="Arial"/>
                <a:sym typeface="Arial"/>
              </a:rPr>
              <a:t>Reading one fiction text</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2000" u="none" cap="none" strike="noStrike">
                <a:solidFill>
                  <a:srgbClr val="000000"/>
                </a:solidFill>
                <a:latin typeface="Arial"/>
                <a:ea typeface="Arial"/>
                <a:cs typeface="Arial"/>
                <a:sym typeface="Arial"/>
              </a:rPr>
              <a:t>Section B </a:t>
            </a:r>
            <a:r>
              <a:rPr b="1" i="0" lang="en-GB" sz="2000" u="none" cap="none" strike="noStrike">
                <a:solidFill>
                  <a:srgbClr val="000000"/>
                </a:solidFill>
                <a:latin typeface="Arial"/>
                <a:ea typeface="Arial"/>
                <a:cs typeface="Arial"/>
                <a:sym typeface="Arial"/>
              </a:rPr>
              <a:t>Creative writing</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2000" u="none" cap="none" strike="noStrike">
              <a:solidFill>
                <a:srgbClr val="000000"/>
              </a:solidFill>
              <a:latin typeface="Arial"/>
              <a:ea typeface="Arial"/>
              <a:cs typeface="Arial"/>
              <a:sym typeface="Arial"/>
            </a:endParaRPr>
          </a:p>
        </p:txBody>
      </p:sp>
      <p:sp>
        <p:nvSpPr>
          <p:cNvPr id="332" name="Google Shape;332;gf4f3039b52_1_92"/>
          <p:cNvSpPr txBox="1"/>
          <p:nvPr/>
        </p:nvSpPr>
        <p:spPr>
          <a:xfrm>
            <a:off x="505400" y="219425"/>
            <a:ext cx="7298072" cy="937500"/>
          </a:xfrm>
          <a:prstGeom prst="rect">
            <a:avLst/>
          </a:prstGeom>
          <a:solidFill>
            <a:schemeClr val="l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GB" sz="2800" u="none" cap="none" strike="noStrike">
                <a:solidFill>
                  <a:srgbClr val="000000"/>
                </a:solidFill>
              </a:rPr>
              <a:t>  English Language</a:t>
            </a:r>
            <a:endParaRPr b="1" i="0" sz="2800" u="none" cap="none" strike="noStrike">
              <a:solidFill>
                <a:srgbClr val="000000"/>
              </a:solidFill>
            </a:endParaRPr>
          </a:p>
          <a:p>
            <a:pPr indent="0" lvl="0" marL="0" marR="0" rtl="0" algn="ctr">
              <a:lnSpc>
                <a:spcPct val="100000"/>
              </a:lnSpc>
              <a:spcBef>
                <a:spcPts val="0"/>
              </a:spcBef>
              <a:spcAft>
                <a:spcPts val="0"/>
              </a:spcAft>
              <a:buClr>
                <a:srgbClr val="000000"/>
              </a:buClr>
              <a:buSzPts val="2100"/>
              <a:buFont typeface="Arial"/>
              <a:buNone/>
            </a:pPr>
            <a:r>
              <a:rPr b="1" i="0" lang="en-GB" sz="2100" u="none" cap="none" strike="noStrike">
                <a:solidFill>
                  <a:srgbClr val="FF00FF"/>
                </a:solidFill>
                <a:latin typeface="Gill Sans"/>
                <a:ea typeface="Gill Sans"/>
                <a:cs typeface="Gill Sans"/>
                <a:sym typeface="Gill Sans"/>
              </a:rPr>
              <a:t>2 papers</a:t>
            </a:r>
            <a:r>
              <a:rPr b="0" i="0" lang="en-GB" sz="2100" u="none" cap="none" strike="noStrike">
                <a:solidFill>
                  <a:schemeClr val="dk1"/>
                </a:solidFill>
                <a:latin typeface="Gill Sans"/>
                <a:ea typeface="Gill Sans"/>
                <a:cs typeface="Gill Sans"/>
                <a:sym typeface="Gill Sans"/>
              </a:rPr>
              <a:t> both </a:t>
            </a:r>
            <a:r>
              <a:rPr b="1" i="0" lang="en-GB" sz="2100" u="none" cap="none" strike="noStrike">
                <a:solidFill>
                  <a:schemeClr val="dk1"/>
                </a:solidFill>
                <a:latin typeface="Gill Sans"/>
                <a:ea typeface="Gill Sans"/>
                <a:cs typeface="Gill Sans"/>
                <a:sym typeface="Gill Sans"/>
              </a:rPr>
              <a:t>1 hr 45 mins</a:t>
            </a:r>
            <a:r>
              <a:rPr b="0" i="0" lang="en-GB" sz="2100" u="none" cap="none" strike="noStrike">
                <a:solidFill>
                  <a:schemeClr val="dk1"/>
                </a:solidFill>
                <a:latin typeface="Gill Sans"/>
                <a:ea typeface="Gill Sans"/>
                <a:cs typeface="Gill Sans"/>
                <a:sym typeface="Gill Sans"/>
              </a:rPr>
              <a:t> </a:t>
            </a:r>
            <a:r>
              <a:rPr b="0" i="0" lang="en-GB" sz="3200" u="none" cap="none" strike="noStrike">
                <a:solidFill>
                  <a:srgbClr val="000000"/>
                </a:solidFill>
                <a:latin typeface="Gill Sans"/>
                <a:ea typeface="Gill Sans"/>
                <a:cs typeface="Gill Sans"/>
                <a:sym typeface="Gill Sans"/>
              </a:rPr>
              <a:t>                                                                  </a:t>
            </a:r>
            <a:endParaRPr b="0" i="0" sz="3200" u="none" cap="none" strike="noStrike">
              <a:solidFill>
                <a:srgbClr val="000000"/>
              </a:solidFill>
              <a:latin typeface="Gill Sans"/>
              <a:ea typeface="Gill Sans"/>
              <a:cs typeface="Gill Sans"/>
              <a:sym typeface="Gill Sans"/>
            </a:endParaRPr>
          </a:p>
        </p:txBody>
      </p:sp>
      <p:sp>
        <p:nvSpPr>
          <p:cNvPr id="333" name="Google Shape;333;gf4f3039b52_1_92"/>
          <p:cNvSpPr txBox="1"/>
          <p:nvPr/>
        </p:nvSpPr>
        <p:spPr>
          <a:xfrm>
            <a:off x="4799525" y="1414725"/>
            <a:ext cx="4114800" cy="2031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1" i="0" lang="en-GB" sz="2000" u="none" cap="none" strike="noStrike">
                <a:solidFill>
                  <a:srgbClr val="CC0000"/>
                </a:solidFill>
                <a:latin typeface="Arial"/>
                <a:ea typeface="Arial"/>
                <a:cs typeface="Arial"/>
                <a:sym typeface="Arial"/>
              </a:rPr>
              <a:t>Paper 2:  Non fiction (50%)</a:t>
            </a:r>
            <a:endParaRPr b="1" i="0" sz="20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GB" sz="2000" u="none" cap="none" strike="noStrike">
                <a:solidFill>
                  <a:schemeClr val="dk1"/>
                </a:solidFill>
                <a:latin typeface="Arial"/>
                <a:ea typeface="Arial"/>
                <a:cs typeface="Arial"/>
                <a:sym typeface="Arial"/>
              </a:rPr>
              <a:t>Section A </a:t>
            </a:r>
            <a:r>
              <a:rPr b="1" i="0" lang="en-GB" sz="2000" u="none" cap="none" strike="noStrike">
                <a:solidFill>
                  <a:schemeClr val="dk1"/>
                </a:solidFill>
                <a:latin typeface="Arial"/>
                <a:ea typeface="Arial"/>
                <a:cs typeface="Arial"/>
                <a:sym typeface="Arial"/>
              </a:rPr>
              <a:t> Reading  two non-fiction texts</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Section B: </a:t>
            </a:r>
            <a:r>
              <a:rPr b="1" i="0" lang="en-GB" sz="2000" u="none" cap="none" strike="noStrike">
                <a:solidFill>
                  <a:schemeClr val="dk1"/>
                </a:solidFill>
                <a:latin typeface="Arial"/>
                <a:ea typeface="Arial"/>
                <a:cs typeface="Arial"/>
                <a:sym typeface="Arial"/>
              </a:rPr>
              <a:t>Transactional writing</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334" name="Google Shape;334;gf4f3039b52_1_92"/>
          <p:cNvPicPr preferRelativeResize="0"/>
          <p:nvPr/>
        </p:nvPicPr>
        <p:blipFill rotWithShape="1">
          <a:blip r:embed="rId3">
            <a:alphaModFix/>
          </a:blip>
          <a:srcRect b="0" l="0" r="0" t="0"/>
          <a:stretch/>
        </p:blipFill>
        <p:spPr>
          <a:xfrm>
            <a:off x="7976825" y="219425"/>
            <a:ext cx="937500" cy="937500"/>
          </a:xfrm>
          <a:prstGeom prst="rect">
            <a:avLst/>
          </a:prstGeom>
          <a:noFill/>
          <a:ln cap="flat" cmpd="sng" w="28575">
            <a:solidFill>
              <a:schemeClr val="dk2"/>
            </a:solidFill>
            <a:prstDash val="solid"/>
            <a:round/>
            <a:headEnd len="sm" w="sm" type="none"/>
            <a:tailEnd len="sm" w="sm" type="none"/>
          </a:ln>
        </p:spPr>
      </p:pic>
      <p:pic>
        <p:nvPicPr>
          <p:cNvPr id="335" name="Google Shape;335;gf4f3039b52_1_92"/>
          <p:cNvPicPr preferRelativeResize="0"/>
          <p:nvPr/>
        </p:nvPicPr>
        <p:blipFill rotWithShape="1">
          <a:blip r:embed="rId4">
            <a:alphaModFix/>
          </a:blip>
          <a:srcRect b="0" l="0" r="0" t="0"/>
          <a:stretch/>
        </p:blipFill>
        <p:spPr>
          <a:xfrm>
            <a:off x="932675" y="3721100"/>
            <a:ext cx="2720625" cy="2860700"/>
          </a:xfrm>
          <a:prstGeom prst="rect">
            <a:avLst/>
          </a:prstGeom>
          <a:noFill/>
          <a:ln cap="flat" cmpd="sng" w="28575">
            <a:solidFill>
              <a:schemeClr val="dk2"/>
            </a:solidFill>
            <a:prstDash val="solid"/>
            <a:round/>
            <a:headEnd len="sm" w="sm" type="none"/>
            <a:tailEnd len="sm" w="sm" type="none"/>
          </a:ln>
        </p:spPr>
      </p:pic>
      <p:sp>
        <p:nvSpPr>
          <p:cNvPr id="336" name="Google Shape;336;gf4f3039b52_1_92"/>
          <p:cNvSpPr txBox="1"/>
          <p:nvPr/>
        </p:nvSpPr>
        <p:spPr>
          <a:xfrm>
            <a:off x="4975775" y="3873900"/>
            <a:ext cx="3762300" cy="255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Arial"/>
                <a:ea typeface="Arial"/>
                <a:cs typeface="Arial"/>
                <a:sym typeface="Arial"/>
              </a:rPr>
              <a:t>“Young people today see little value in exercise.”</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Arial"/>
                <a:ea typeface="Arial"/>
                <a:cs typeface="Arial"/>
                <a:sym typeface="Arial"/>
              </a:rPr>
              <a:t> Write a speech for your school assembly, stating whether or not you agree with this view</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40" name="Shape 340"/>
        <p:cNvGrpSpPr/>
        <p:nvPr/>
      </p:nvGrpSpPr>
      <p:grpSpPr>
        <a:xfrm>
          <a:off x="0" y="0"/>
          <a:ext cx="0" cy="0"/>
          <a:chOff x="0" y="0"/>
          <a:chExt cx="0" cy="0"/>
        </a:xfrm>
      </p:grpSpPr>
      <p:sp>
        <p:nvSpPr>
          <p:cNvPr id="341" name="Google Shape;341;g2866fcc680d_0_2"/>
          <p:cNvSpPr txBox="1"/>
          <p:nvPr>
            <p:ph idx="1" type="body"/>
          </p:nvPr>
        </p:nvSpPr>
        <p:spPr>
          <a:xfrm>
            <a:off x="225550" y="2398975"/>
            <a:ext cx="8666400" cy="3902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300">
                <a:solidFill>
                  <a:schemeClr val="dk1"/>
                </a:solidFill>
              </a:rPr>
              <a:t>How Can you Help: English Language</a:t>
            </a:r>
            <a:endParaRPr b="1" sz="2300">
              <a:solidFill>
                <a:schemeClr val="dk1"/>
              </a:solidFill>
            </a:endParaRPr>
          </a:p>
          <a:p>
            <a:pPr indent="0" lvl="0" marL="457200" rtl="0" algn="l">
              <a:lnSpc>
                <a:spcPct val="100000"/>
              </a:lnSpc>
              <a:spcBef>
                <a:spcPts val="0"/>
              </a:spcBef>
              <a:spcAft>
                <a:spcPts val="0"/>
              </a:spcAft>
              <a:buSzPts val="1800"/>
              <a:buNone/>
            </a:pPr>
            <a:r>
              <a:t/>
            </a:r>
            <a:endParaRPr b="1" sz="23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rgbClr val="0000FF"/>
                </a:solidFill>
              </a:rPr>
              <a:t>Encourage them to read for pleasure</a:t>
            </a:r>
            <a:endParaRPr b="1" sz="1900">
              <a:solidFill>
                <a:schemeClr val="dk1"/>
              </a:solidFill>
            </a:endParaRPr>
          </a:p>
          <a:p>
            <a:pPr indent="-349250" lvl="0" marL="457200" rtl="0" algn="l">
              <a:lnSpc>
                <a:spcPct val="100000"/>
              </a:lnSpc>
              <a:spcBef>
                <a:spcPts val="1600"/>
              </a:spcBef>
              <a:spcAft>
                <a:spcPts val="0"/>
              </a:spcAft>
              <a:buClr>
                <a:schemeClr val="dk1"/>
              </a:buClr>
              <a:buSzPts val="1900"/>
              <a:buChar char="●"/>
            </a:pPr>
            <a:r>
              <a:rPr b="1" lang="en-GB" sz="1900">
                <a:solidFill>
                  <a:schemeClr val="dk1"/>
                </a:solidFill>
              </a:rPr>
              <a:t>Encourage students to watch the news, read interesting articles, listen to podcasts</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chemeClr val="dk1"/>
                </a:solidFill>
              </a:rPr>
              <a:t>Cultivate a curiosity and interest in the world outside of their usual frame of interest</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chemeClr val="dk1"/>
                </a:solidFill>
              </a:rPr>
              <a:t>Listen to the radio or podcasts when you are in the car and talk to them about their opinions.</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b="1" lang="en-GB" sz="1900">
                <a:solidFill>
                  <a:schemeClr val="dk1"/>
                </a:solidFill>
                <a:highlight>
                  <a:srgbClr val="FFFF00"/>
                </a:highlight>
              </a:rPr>
              <a:t>Talk  about what is going on in teen world - encourage them to explain new trends, ideas and fads.  </a:t>
            </a:r>
            <a:endParaRPr b="1" sz="1900">
              <a:solidFill>
                <a:schemeClr val="dk1"/>
              </a:solidFill>
              <a:highlight>
                <a:srgbClr val="FFFF00"/>
              </a:highlight>
            </a:endParaRPr>
          </a:p>
          <a:p>
            <a:pPr indent="0" lvl="0" marL="0" rtl="0" algn="l">
              <a:lnSpc>
                <a:spcPct val="100000"/>
              </a:lnSpc>
              <a:spcBef>
                <a:spcPts val="0"/>
              </a:spcBef>
              <a:spcAft>
                <a:spcPts val="0"/>
              </a:spcAft>
              <a:buSzPts val="1800"/>
              <a:buNone/>
            </a:pPr>
            <a:r>
              <a:t/>
            </a:r>
            <a:endParaRPr b="1" sz="1700">
              <a:solidFill>
                <a:schemeClr val="dk1"/>
              </a:solidFill>
            </a:endParaRPr>
          </a:p>
        </p:txBody>
      </p:sp>
      <p:pic>
        <p:nvPicPr>
          <p:cNvPr id="342" name="Google Shape;342;g2866fcc680d_0_2"/>
          <p:cNvPicPr preferRelativeResize="0"/>
          <p:nvPr/>
        </p:nvPicPr>
        <p:blipFill rotWithShape="1">
          <a:blip r:embed="rId3">
            <a:alphaModFix/>
          </a:blip>
          <a:srcRect b="0" l="0" r="0" t="0"/>
          <a:stretch/>
        </p:blipFill>
        <p:spPr>
          <a:xfrm>
            <a:off x="90500" y="88275"/>
            <a:ext cx="2475425" cy="1600200"/>
          </a:xfrm>
          <a:prstGeom prst="rect">
            <a:avLst/>
          </a:prstGeom>
          <a:noFill/>
          <a:ln cap="flat" cmpd="sng" w="28575">
            <a:solidFill>
              <a:schemeClr val="dk2"/>
            </a:solidFill>
            <a:prstDash val="solid"/>
            <a:round/>
            <a:headEnd len="sm" w="sm" type="none"/>
            <a:tailEnd len="sm" w="sm" type="none"/>
          </a:ln>
        </p:spPr>
      </p:pic>
      <p:pic>
        <p:nvPicPr>
          <p:cNvPr id="343" name="Google Shape;343;g2866fcc680d_0_2"/>
          <p:cNvPicPr preferRelativeResize="0"/>
          <p:nvPr/>
        </p:nvPicPr>
        <p:blipFill rotWithShape="1">
          <a:blip r:embed="rId4">
            <a:alphaModFix/>
          </a:blip>
          <a:srcRect b="0" l="0" r="0" t="0"/>
          <a:stretch/>
        </p:blipFill>
        <p:spPr>
          <a:xfrm>
            <a:off x="2565925" y="64726"/>
            <a:ext cx="2475425" cy="1647299"/>
          </a:xfrm>
          <a:prstGeom prst="rect">
            <a:avLst/>
          </a:prstGeom>
          <a:noFill/>
          <a:ln cap="flat" cmpd="sng" w="28575">
            <a:solidFill>
              <a:schemeClr val="dk2"/>
            </a:solidFill>
            <a:prstDash val="solid"/>
            <a:round/>
            <a:headEnd len="sm" w="sm" type="none"/>
            <a:tailEnd len="sm" w="sm" type="none"/>
          </a:ln>
        </p:spPr>
      </p:pic>
      <p:pic>
        <p:nvPicPr>
          <p:cNvPr id="344" name="Google Shape;344;g2866fcc680d_0_2"/>
          <p:cNvPicPr preferRelativeResize="0"/>
          <p:nvPr/>
        </p:nvPicPr>
        <p:blipFill rotWithShape="1">
          <a:blip r:embed="rId5">
            <a:alphaModFix/>
          </a:blip>
          <a:srcRect b="0" l="0" r="0" t="0"/>
          <a:stretch/>
        </p:blipFill>
        <p:spPr>
          <a:xfrm>
            <a:off x="5041350" y="88275"/>
            <a:ext cx="1307381" cy="1647300"/>
          </a:xfrm>
          <a:prstGeom prst="rect">
            <a:avLst/>
          </a:prstGeom>
          <a:noFill/>
          <a:ln cap="flat" cmpd="sng" w="28575">
            <a:solidFill>
              <a:schemeClr val="dk2"/>
            </a:solidFill>
            <a:prstDash val="solid"/>
            <a:round/>
            <a:headEnd len="sm" w="sm" type="none"/>
            <a:tailEnd len="sm" w="sm" type="none"/>
          </a:ln>
        </p:spPr>
      </p:pic>
      <p:pic>
        <p:nvPicPr>
          <p:cNvPr id="345" name="Google Shape;345;g2866fcc680d_0_2"/>
          <p:cNvPicPr preferRelativeResize="0"/>
          <p:nvPr/>
        </p:nvPicPr>
        <p:blipFill rotWithShape="1">
          <a:blip r:embed="rId6">
            <a:alphaModFix/>
          </a:blip>
          <a:srcRect b="0" l="0" r="0" t="0"/>
          <a:stretch/>
        </p:blipFill>
        <p:spPr>
          <a:xfrm>
            <a:off x="6348725" y="88275"/>
            <a:ext cx="2795275" cy="16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49" name="Shape 349"/>
        <p:cNvGrpSpPr/>
        <p:nvPr/>
      </p:nvGrpSpPr>
      <p:grpSpPr>
        <a:xfrm>
          <a:off x="0" y="0"/>
          <a:ext cx="0" cy="0"/>
          <a:chOff x="0" y="0"/>
          <a:chExt cx="0" cy="0"/>
        </a:xfrm>
      </p:grpSpPr>
      <p:sp>
        <p:nvSpPr>
          <p:cNvPr id="350" name="Google Shape;350;p15"/>
          <p:cNvSpPr txBox="1"/>
          <p:nvPr>
            <p:ph type="title"/>
          </p:nvPr>
        </p:nvSpPr>
        <p:spPr>
          <a:xfrm>
            <a:off x="457200" y="772668"/>
            <a:ext cx="8229600" cy="4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600"/>
              <a:buFont typeface="Cabin"/>
              <a:buNone/>
            </a:pPr>
            <a:r>
              <a:rPr b="1" i="0" lang="en-GB" sz="3200" u="none" cap="none" strike="noStrike">
                <a:solidFill>
                  <a:schemeClr val="dk2"/>
                </a:solidFill>
                <a:latin typeface="Gill Sans"/>
                <a:ea typeface="Gill Sans"/>
                <a:cs typeface="Gill Sans"/>
                <a:sym typeface="Gill Sans"/>
              </a:rPr>
              <a:t>Non-examination Assessment: </a:t>
            </a:r>
            <a:br>
              <a:rPr b="1" i="0" lang="en-GB" sz="3200" u="none" cap="none" strike="noStrike">
                <a:solidFill>
                  <a:schemeClr val="dk2"/>
                </a:solidFill>
                <a:latin typeface="Gill Sans"/>
                <a:ea typeface="Gill Sans"/>
                <a:cs typeface="Gill Sans"/>
                <a:sym typeface="Gill Sans"/>
              </a:rPr>
            </a:br>
            <a:r>
              <a:rPr b="1" i="0" lang="en-GB" sz="3200" u="none" cap="none" strike="noStrike">
                <a:solidFill>
                  <a:schemeClr val="dk2"/>
                </a:solidFill>
                <a:latin typeface="Gill Sans"/>
                <a:ea typeface="Gill Sans"/>
                <a:cs typeface="Gill Sans"/>
                <a:sym typeface="Gill Sans"/>
              </a:rPr>
              <a:t>Spoken Language</a:t>
            </a:r>
            <a:endParaRPr sz="3200">
              <a:latin typeface="Gill Sans"/>
              <a:ea typeface="Gill Sans"/>
              <a:cs typeface="Gill Sans"/>
              <a:sym typeface="Gill Sans"/>
            </a:endParaRPr>
          </a:p>
        </p:txBody>
      </p:sp>
      <p:sp>
        <p:nvSpPr>
          <p:cNvPr id="351" name="Google Shape;351;p15"/>
          <p:cNvSpPr txBox="1"/>
          <p:nvPr>
            <p:ph idx="1" type="body"/>
          </p:nvPr>
        </p:nvSpPr>
        <p:spPr>
          <a:xfrm>
            <a:off x="350375" y="2385500"/>
            <a:ext cx="8229600" cy="3802236"/>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3200"/>
              <a:buNone/>
            </a:pPr>
            <a:r>
              <a:rPr b="1" lang="en-GB" sz="2100">
                <a:latin typeface="Gill Sans"/>
                <a:ea typeface="Gill Sans"/>
                <a:cs typeface="Gill Sans"/>
                <a:sym typeface="Gill Sans"/>
              </a:rPr>
              <a:t>Consisting:</a:t>
            </a:r>
            <a:endParaRPr b="1" sz="2100">
              <a:latin typeface="Gill Sans"/>
              <a:ea typeface="Gill Sans"/>
              <a:cs typeface="Gill Sans"/>
              <a:sym typeface="Gill Sans"/>
            </a:endParaRPr>
          </a:p>
          <a:p>
            <a:pPr indent="-361950" lvl="0" marL="457200" marR="0" rtl="0" algn="l">
              <a:lnSpc>
                <a:spcPct val="100000"/>
              </a:lnSpc>
              <a:spcBef>
                <a:spcPts val="0"/>
              </a:spcBef>
              <a:spcAft>
                <a:spcPts val="0"/>
              </a:spcAft>
              <a:buClr>
                <a:schemeClr val="dk1"/>
              </a:buClr>
              <a:buSzPts val="2100"/>
              <a:buFont typeface="Cabin"/>
              <a:buChar char="●"/>
            </a:pPr>
            <a:r>
              <a:rPr lang="en-GB" sz="2100">
                <a:latin typeface="Gill Sans"/>
                <a:ea typeface="Gill Sans"/>
                <a:cs typeface="Gill Sans"/>
                <a:sym typeface="Gill Sans"/>
              </a:rPr>
              <a:t>P</a:t>
            </a:r>
            <a:r>
              <a:rPr b="0" i="0" lang="en-GB" sz="2100" u="none" cap="none" strike="noStrike">
                <a:solidFill>
                  <a:schemeClr val="dk1"/>
                </a:solidFill>
                <a:latin typeface="Gill Sans"/>
                <a:ea typeface="Gill Sans"/>
                <a:cs typeface="Gill Sans"/>
                <a:sym typeface="Gill Sans"/>
              </a:rPr>
              <a:t>resent</a:t>
            </a:r>
            <a:r>
              <a:rPr lang="en-GB" sz="2100">
                <a:latin typeface="Gill Sans"/>
                <a:ea typeface="Gill Sans"/>
                <a:cs typeface="Gill Sans"/>
                <a:sym typeface="Gill Sans"/>
              </a:rPr>
              <a:t>ation</a:t>
            </a:r>
            <a:endParaRPr sz="2100">
              <a:latin typeface="Gill Sans"/>
              <a:ea typeface="Gill Sans"/>
              <a:cs typeface="Gill Sans"/>
              <a:sym typeface="Gill Sans"/>
            </a:endParaRPr>
          </a:p>
          <a:p>
            <a:pPr indent="-361950" lvl="0" marL="457200" marR="0" rtl="0" algn="l">
              <a:lnSpc>
                <a:spcPct val="100000"/>
              </a:lnSpc>
              <a:spcBef>
                <a:spcPts val="0"/>
              </a:spcBef>
              <a:spcAft>
                <a:spcPts val="0"/>
              </a:spcAft>
              <a:buClr>
                <a:schemeClr val="dk1"/>
              </a:buClr>
              <a:buSzPts val="2100"/>
              <a:buFont typeface="Cabin"/>
              <a:buChar char="●"/>
            </a:pPr>
            <a:r>
              <a:rPr lang="en-GB" sz="2100">
                <a:latin typeface="Gill Sans"/>
                <a:ea typeface="Gill Sans"/>
                <a:cs typeface="Gill Sans"/>
                <a:sym typeface="Gill Sans"/>
              </a:rPr>
              <a:t>R</a:t>
            </a:r>
            <a:r>
              <a:rPr b="0" i="0" lang="en-GB" sz="2100" u="none" cap="none" strike="noStrike">
                <a:solidFill>
                  <a:schemeClr val="dk1"/>
                </a:solidFill>
                <a:latin typeface="Gill Sans"/>
                <a:ea typeface="Gill Sans"/>
                <a:cs typeface="Gill Sans"/>
                <a:sym typeface="Gill Sans"/>
              </a:rPr>
              <a:t>esponding to questions and feedback</a:t>
            </a:r>
            <a:endParaRPr sz="3500">
              <a:latin typeface="Gill Sans"/>
              <a:ea typeface="Gill Sans"/>
              <a:cs typeface="Gill Sans"/>
              <a:sym typeface="Gill Sans"/>
            </a:endParaRPr>
          </a:p>
          <a:p>
            <a:pPr indent="-361950" lvl="0" marL="457200" marR="0" rtl="0" algn="l">
              <a:lnSpc>
                <a:spcPct val="100000"/>
              </a:lnSpc>
              <a:spcBef>
                <a:spcPts val="0"/>
              </a:spcBef>
              <a:spcAft>
                <a:spcPts val="0"/>
              </a:spcAft>
              <a:buClr>
                <a:schemeClr val="dk1"/>
              </a:buClr>
              <a:buSzPts val="2100"/>
              <a:buFont typeface="Cabin"/>
              <a:buChar char="●"/>
            </a:pPr>
            <a:r>
              <a:rPr lang="en-GB" sz="2100">
                <a:latin typeface="Gill Sans"/>
                <a:ea typeface="Gill Sans"/>
                <a:cs typeface="Gill Sans"/>
                <a:sym typeface="Gill Sans"/>
              </a:rPr>
              <a:t>U</a:t>
            </a:r>
            <a:r>
              <a:rPr b="0" i="0" lang="en-GB" sz="2100" u="none" cap="none" strike="noStrike">
                <a:solidFill>
                  <a:schemeClr val="dk1"/>
                </a:solidFill>
                <a:latin typeface="Gill Sans"/>
                <a:ea typeface="Gill Sans"/>
                <a:cs typeface="Gill Sans"/>
                <a:sym typeface="Gill Sans"/>
              </a:rPr>
              <a:t>se of Standard English</a:t>
            </a:r>
            <a:endParaRPr b="0" i="0" sz="2100" u="none" cap="none" strike="noStrike">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SzPts val="3200"/>
              <a:buNone/>
            </a:pPr>
            <a:r>
              <a:t/>
            </a:r>
            <a:endParaRPr sz="2100">
              <a:latin typeface="Gill Sans"/>
              <a:ea typeface="Gill Sans"/>
              <a:cs typeface="Gill Sans"/>
              <a:sym typeface="Gill Sans"/>
            </a:endParaRPr>
          </a:p>
          <a:p>
            <a:pPr indent="-342900" lvl="0" marL="342900" marR="0" rtl="0" algn="l">
              <a:lnSpc>
                <a:spcPct val="100000"/>
              </a:lnSpc>
              <a:spcBef>
                <a:spcPts val="0"/>
              </a:spcBef>
              <a:spcAft>
                <a:spcPts val="0"/>
              </a:spcAft>
              <a:buClr>
                <a:schemeClr val="dk1"/>
              </a:buClr>
              <a:buSzPts val="450"/>
              <a:buFont typeface="Cabin"/>
              <a:buNone/>
            </a:pPr>
            <a:r>
              <a:rPr b="1" i="0" lang="en-GB" sz="2100" u="none" cap="none" strike="noStrike">
                <a:solidFill>
                  <a:schemeClr val="dk1"/>
                </a:solidFill>
                <a:latin typeface="Gill Sans"/>
                <a:ea typeface="Gill Sans"/>
                <a:cs typeface="Gill Sans"/>
                <a:sym typeface="Gill Sans"/>
              </a:rPr>
              <a:t>Assessed:</a:t>
            </a:r>
            <a:endParaRPr sz="3500">
              <a:latin typeface="Gill Sans"/>
              <a:ea typeface="Gill Sans"/>
              <a:cs typeface="Gill Sans"/>
              <a:sym typeface="Gill Sans"/>
            </a:endParaRPr>
          </a:p>
          <a:p>
            <a:pPr indent="-361950" lvl="0" marL="457200" marR="0" rtl="0" algn="l">
              <a:lnSpc>
                <a:spcPct val="100000"/>
              </a:lnSpc>
              <a:spcBef>
                <a:spcPts val="0"/>
              </a:spcBef>
              <a:spcAft>
                <a:spcPts val="0"/>
              </a:spcAft>
              <a:buClr>
                <a:schemeClr val="dk1"/>
              </a:buClr>
              <a:buSzPts val="2100"/>
              <a:buFont typeface="Cabin"/>
              <a:buChar char="●"/>
            </a:pPr>
            <a:r>
              <a:rPr lang="en-GB" sz="2100">
                <a:latin typeface="Gill Sans"/>
                <a:ea typeface="Gill Sans"/>
                <a:cs typeface="Gill Sans"/>
                <a:sym typeface="Gill Sans"/>
              </a:rPr>
              <a:t>M</a:t>
            </a:r>
            <a:r>
              <a:rPr b="0" i="0" lang="en-GB" sz="2100" u="none" cap="none" strike="noStrike">
                <a:solidFill>
                  <a:schemeClr val="dk1"/>
                </a:solidFill>
                <a:latin typeface="Gill Sans"/>
                <a:ea typeface="Gill Sans"/>
                <a:cs typeface="Gill Sans"/>
                <a:sym typeface="Gill Sans"/>
              </a:rPr>
              <a:t>arked by teacher</a:t>
            </a:r>
            <a:endParaRPr sz="3500">
              <a:latin typeface="Gill Sans"/>
              <a:ea typeface="Gill Sans"/>
              <a:cs typeface="Gill Sans"/>
              <a:sym typeface="Gill Sans"/>
            </a:endParaRPr>
          </a:p>
          <a:p>
            <a:pPr indent="-368300" lvl="0" marL="457200" marR="0" rtl="0" algn="l">
              <a:lnSpc>
                <a:spcPct val="100000"/>
              </a:lnSpc>
              <a:spcBef>
                <a:spcPts val="0"/>
              </a:spcBef>
              <a:spcAft>
                <a:spcPts val="0"/>
              </a:spcAft>
              <a:buClr>
                <a:srgbClr val="7030A0"/>
              </a:buClr>
              <a:buSzPts val="2200"/>
              <a:buFont typeface="Cabin"/>
              <a:buChar char="●"/>
            </a:pPr>
            <a:r>
              <a:rPr b="1" lang="en-GB" sz="2200">
                <a:solidFill>
                  <a:srgbClr val="7030A0"/>
                </a:solidFill>
                <a:latin typeface="Gill Sans"/>
                <a:ea typeface="Gill Sans"/>
                <a:cs typeface="Gill Sans"/>
                <a:sym typeface="Gill Sans"/>
              </a:rPr>
              <a:t>S</a:t>
            </a:r>
            <a:r>
              <a:rPr b="1" i="0" lang="en-GB" sz="2200" u="none" cap="none" strike="noStrike">
                <a:solidFill>
                  <a:srgbClr val="7030A0"/>
                </a:solidFill>
                <a:latin typeface="Gill Sans"/>
                <a:ea typeface="Gill Sans"/>
                <a:cs typeface="Gill Sans"/>
                <a:sym typeface="Gill Sans"/>
              </a:rPr>
              <a:t>eparate endorsement (0% weighting of GCSE)</a:t>
            </a:r>
            <a:endParaRPr b="1" i="0" sz="2200" u="none" cap="none" strike="noStrike">
              <a:solidFill>
                <a:srgbClr val="7030A0"/>
              </a:solidFill>
              <a:latin typeface="Gill Sans"/>
              <a:ea typeface="Gill Sans"/>
              <a:cs typeface="Gill Sans"/>
              <a:sym typeface="Gill Sans"/>
            </a:endParaRPr>
          </a:p>
          <a:p>
            <a:pPr indent="-368300" lvl="0" marL="457200" marR="0" rtl="0" algn="l">
              <a:lnSpc>
                <a:spcPct val="100000"/>
              </a:lnSpc>
              <a:spcBef>
                <a:spcPts val="0"/>
              </a:spcBef>
              <a:spcAft>
                <a:spcPts val="0"/>
              </a:spcAft>
              <a:buClr>
                <a:srgbClr val="7030A0"/>
              </a:buClr>
              <a:buSzPts val="2200"/>
              <a:buFont typeface="Cabin"/>
              <a:buChar char="●"/>
            </a:pPr>
            <a:r>
              <a:rPr b="1" lang="en-GB" sz="2200">
                <a:solidFill>
                  <a:srgbClr val="7030A0"/>
                </a:solidFill>
                <a:latin typeface="Gill Sans"/>
                <a:ea typeface="Gill Sans"/>
                <a:cs typeface="Gill Sans"/>
                <a:sym typeface="Gill Sans"/>
              </a:rPr>
              <a:t>Pass, merit or distinction</a:t>
            </a:r>
            <a:endParaRPr b="1" sz="2200">
              <a:solidFill>
                <a:srgbClr val="7030A0"/>
              </a:solidFill>
              <a:latin typeface="Gill Sans"/>
              <a:ea typeface="Gill Sans"/>
              <a:cs typeface="Gill Sans"/>
              <a:sym typeface="Gill Sans"/>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30" name="Shape 230"/>
        <p:cNvGrpSpPr/>
        <p:nvPr/>
      </p:nvGrpSpPr>
      <p:grpSpPr>
        <a:xfrm>
          <a:off x="0" y="0"/>
          <a:ext cx="0" cy="0"/>
          <a:chOff x="0" y="0"/>
          <a:chExt cx="0" cy="0"/>
        </a:xfrm>
      </p:grpSpPr>
      <p:sp>
        <p:nvSpPr>
          <p:cNvPr id="231" name="Google Shape;231;p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800"/>
              <a:buFont typeface="Cabin"/>
              <a:buNone/>
            </a:pPr>
            <a:r>
              <a:rPr b="1" lang="en-GB" sz="3200">
                <a:latin typeface="Cabin"/>
                <a:ea typeface="Cabin"/>
                <a:cs typeface="Cabin"/>
                <a:sym typeface="Cabin"/>
              </a:rPr>
              <a:t>Agenda</a:t>
            </a:r>
            <a:endParaRPr/>
          </a:p>
        </p:txBody>
      </p:sp>
      <p:sp>
        <p:nvSpPr>
          <p:cNvPr id="232" name="Google Shape;232;p2"/>
          <p:cNvSpPr txBox="1"/>
          <p:nvPr>
            <p:ph idx="1" type="body"/>
          </p:nvPr>
        </p:nvSpPr>
        <p:spPr>
          <a:xfrm>
            <a:off x="1375875" y="1977050"/>
            <a:ext cx="6940500" cy="231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700"/>
              <a:buFont typeface="Cabin"/>
              <a:buNone/>
            </a:pPr>
            <a:r>
              <a:rPr b="0" i="0" lang="en-GB" sz="2800" u="none" cap="none" strike="noStrike">
                <a:solidFill>
                  <a:schemeClr val="dk1"/>
                </a:solidFill>
                <a:latin typeface="Gill Sans"/>
                <a:ea typeface="Gill Sans"/>
                <a:cs typeface="Gill Sans"/>
                <a:sym typeface="Gill Sans"/>
              </a:rPr>
              <a:t>7.00-7.20pm 	Introduction – Dr Newbold </a:t>
            </a:r>
            <a:endParaRPr/>
          </a:p>
          <a:p>
            <a:pPr indent="-342900" lvl="0" marL="342900" marR="0" rtl="0" algn="l">
              <a:lnSpc>
                <a:spcPct val="100000"/>
              </a:lnSpc>
              <a:spcBef>
                <a:spcPts val="560"/>
              </a:spcBef>
              <a:spcAft>
                <a:spcPts val="0"/>
              </a:spcAft>
              <a:buClr>
                <a:schemeClr val="dk1"/>
              </a:buClr>
              <a:buSzPts val="700"/>
              <a:buFont typeface="Cabin"/>
              <a:buNone/>
            </a:pPr>
            <a:r>
              <a:rPr b="0" i="0" lang="en-GB" sz="2800" u="none" cap="none" strike="noStrike">
                <a:solidFill>
                  <a:schemeClr val="dk1"/>
                </a:solidFill>
                <a:latin typeface="Gill Sans"/>
                <a:ea typeface="Gill Sans"/>
                <a:cs typeface="Gill Sans"/>
                <a:sym typeface="Gill Sans"/>
              </a:rPr>
              <a:t>7.20-7.30pm</a:t>
            </a:r>
            <a:r>
              <a:rPr lang="en-GB" sz="2800">
                <a:latin typeface="Gill Sans"/>
                <a:ea typeface="Gill Sans"/>
                <a:cs typeface="Gill Sans"/>
                <a:sym typeface="Gill Sans"/>
              </a:rPr>
              <a:t>	</a:t>
            </a:r>
            <a:r>
              <a:rPr b="0" i="0" lang="en-GB" sz="2800" u="none" cap="none" strike="noStrike">
                <a:solidFill>
                  <a:schemeClr val="dk1"/>
                </a:solidFill>
                <a:latin typeface="Gill Sans"/>
                <a:ea typeface="Gill Sans"/>
                <a:cs typeface="Gill Sans"/>
                <a:sym typeface="Gill Sans"/>
              </a:rPr>
              <a:t>	English – </a:t>
            </a:r>
            <a:r>
              <a:rPr lang="en-GB" sz="2800">
                <a:latin typeface="Gill Sans"/>
                <a:ea typeface="Gill Sans"/>
                <a:cs typeface="Gill Sans"/>
                <a:sym typeface="Gill Sans"/>
              </a:rPr>
              <a:t>Dr Newbold</a:t>
            </a:r>
            <a:endParaRPr b="0" i="0" sz="28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560"/>
              </a:spcBef>
              <a:spcAft>
                <a:spcPts val="0"/>
              </a:spcAft>
              <a:buClr>
                <a:schemeClr val="dk1"/>
              </a:buClr>
              <a:buSzPts val="700"/>
              <a:buFont typeface="Cabin"/>
              <a:buNone/>
            </a:pPr>
            <a:r>
              <a:rPr b="0" i="0" lang="en-GB" sz="2800" u="none" cap="none" strike="noStrike">
                <a:solidFill>
                  <a:schemeClr val="dk1"/>
                </a:solidFill>
                <a:latin typeface="Gill Sans"/>
                <a:ea typeface="Gill Sans"/>
                <a:cs typeface="Gill Sans"/>
                <a:sym typeface="Gill Sans"/>
              </a:rPr>
              <a:t>7.30-7.40pm</a:t>
            </a:r>
            <a:r>
              <a:rPr lang="en-GB" sz="2800">
                <a:latin typeface="Gill Sans"/>
                <a:ea typeface="Gill Sans"/>
                <a:cs typeface="Gill Sans"/>
                <a:sym typeface="Gill Sans"/>
              </a:rPr>
              <a:t>	</a:t>
            </a:r>
            <a:r>
              <a:rPr b="0" i="0" lang="en-GB" sz="2800" u="none" cap="none" strike="noStrike">
                <a:solidFill>
                  <a:schemeClr val="dk1"/>
                </a:solidFill>
                <a:latin typeface="Gill Sans"/>
                <a:ea typeface="Gill Sans"/>
                <a:cs typeface="Gill Sans"/>
                <a:sym typeface="Gill Sans"/>
              </a:rPr>
              <a:t>	Maths – </a:t>
            </a:r>
            <a:r>
              <a:rPr lang="en-GB" sz="2800">
                <a:latin typeface="Gill Sans"/>
                <a:ea typeface="Gill Sans"/>
                <a:cs typeface="Gill Sans"/>
                <a:sym typeface="Gill Sans"/>
              </a:rPr>
              <a:t>Dr Newbold</a:t>
            </a:r>
            <a:endParaRPr b="0" i="0" sz="28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560"/>
              </a:spcBef>
              <a:spcAft>
                <a:spcPts val="0"/>
              </a:spcAft>
              <a:buClr>
                <a:schemeClr val="dk1"/>
              </a:buClr>
              <a:buSzPts val="700"/>
              <a:buFont typeface="Cabin"/>
              <a:buNone/>
            </a:pPr>
            <a:r>
              <a:rPr b="0" i="0" lang="en-GB" sz="2800" u="none" cap="none" strike="noStrike">
                <a:solidFill>
                  <a:schemeClr val="dk1"/>
                </a:solidFill>
                <a:latin typeface="Gill Sans"/>
                <a:ea typeface="Gill Sans"/>
                <a:cs typeface="Gill Sans"/>
                <a:sym typeface="Gill Sans"/>
              </a:rPr>
              <a:t>7.40-7.50pm</a:t>
            </a:r>
            <a:r>
              <a:rPr lang="en-GB" sz="2800">
                <a:latin typeface="Gill Sans"/>
                <a:ea typeface="Gill Sans"/>
                <a:cs typeface="Gill Sans"/>
                <a:sym typeface="Gill Sans"/>
              </a:rPr>
              <a:t>	</a:t>
            </a:r>
            <a:r>
              <a:rPr b="0" i="0" lang="en-GB" sz="2800" u="none" cap="none" strike="noStrike">
                <a:solidFill>
                  <a:schemeClr val="dk1"/>
                </a:solidFill>
                <a:latin typeface="Gill Sans"/>
                <a:ea typeface="Gill Sans"/>
                <a:cs typeface="Gill Sans"/>
                <a:sym typeface="Gill Sans"/>
              </a:rPr>
              <a:t>	Science – </a:t>
            </a:r>
            <a:r>
              <a:rPr lang="en-GB" sz="2800">
                <a:latin typeface="Gill Sans"/>
                <a:ea typeface="Gill Sans"/>
                <a:cs typeface="Gill Sans"/>
                <a:sym typeface="Gill Sans"/>
              </a:rPr>
              <a:t>Mrs Tristem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55" name="Shape 355"/>
        <p:cNvGrpSpPr/>
        <p:nvPr/>
      </p:nvGrpSpPr>
      <p:grpSpPr>
        <a:xfrm>
          <a:off x="0" y="0"/>
          <a:ext cx="0" cy="0"/>
          <a:chOff x="0" y="0"/>
          <a:chExt cx="0" cy="0"/>
        </a:xfrm>
      </p:grpSpPr>
      <p:sp>
        <p:nvSpPr>
          <p:cNvPr id="356" name="Google Shape;356;gf4f3039b52_1_109"/>
          <p:cNvSpPr txBox="1"/>
          <p:nvPr>
            <p:ph type="title"/>
          </p:nvPr>
        </p:nvSpPr>
        <p:spPr>
          <a:xfrm>
            <a:off x="2080100" y="243450"/>
            <a:ext cx="5220300" cy="29247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sz="1800">
                <a:latin typeface="Gill Sans"/>
                <a:ea typeface="Gill Sans"/>
                <a:cs typeface="Gill Sans"/>
                <a:sym typeface="Gill Sans"/>
              </a:rPr>
              <a:t>Homework -</a:t>
            </a:r>
            <a:r>
              <a:rPr lang="en-GB" sz="1800">
                <a:latin typeface="Gill Sans"/>
                <a:ea typeface="Gill Sans"/>
                <a:cs typeface="Gill Sans"/>
                <a:sym typeface="Gill Sans"/>
              </a:rPr>
              <a:t> </a:t>
            </a:r>
            <a:r>
              <a:rPr b="1" lang="en-GB" sz="1800">
                <a:solidFill>
                  <a:schemeClr val="dk2"/>
                </a:solidFill>
                <a:latin typeface="Gill Sans"/>
                <a:ea typeface="Gill Sans"/>
                <a:cs typeface="Gill Sans"/>
                <a:sym typeface="Gill Sans"/>
              </a:rPr>
              <a:t>Once per week</a:t>
            </a:r>
            <a:endParaRPr b="1" sz="1800">
              <a:solidFill>
                <a:schemeClr val="dk2"/>
              </a:solidFill>
              <a:latin typeface="Gill Sans"/>
              <a:ea typeface="Gill Sans"/>
              <a:cs typeface="Gill Sans"/>
              <a:sym typeface="Gill Sans"/>
            </a:endParaRPr>
          </a:p>
          <a:p>
            <a:pPr indent="0" lvl="0" marL="0" rtl="0" algn="l">
              <a:lnSpc>
                <a:spcPct val="100000"/>
              </a:lnSpc>
              <a:spcBef>
                <a:spcPts val="0"/>
              </a:spcBef>
              <a:spcAft>
                <a:spcPts val="0"/>
              </a:spcAft>
              <a:buSzPts val="2800"/>
              <a:buNone/>
            </a:pPr>
            <a:r>
              <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rPr b="1" lang="en-GB" sz="2200">
                <a:latin typeface="Gill Sans"/>
                <a:ea typeface="Gill Sans"/>
                <a:cs typeface="Gill Sans"/>
                <a:sym typeface="Gill Sans"/>
              </a:rPr>
              <a:t>Exam question</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rPr b="1" lang="en-GB" sz="2200">
                <a:latin typeface="Gill Sans"/>
                <a:ea typeface="Gill Sans"/>
                <a:cs typeface="Gill Sans"/>
                <a:sym typeface="Gill Sans"/>
              </a:rPr>
              <a:t>Recall</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rPr b="1" lang="en-GB" sz="2200">
                <a:latin typeface="Gill Sans"/>
                <a:ea typeface="Gill Sans"/>
                <a:cs typeface="Gill Sans"/>
                <a:sym typeface="Gill Sans"/>
              </a:rPr>
              <a:t>Research</a:t>
            </a:r>
            <a:endParaRPr b="1" sz="2200">
              <a:latin typeface="Gill Sans"/>
              <a:ea typeface="Gill Sans"/>
              <a:cs typeface="Gill Sans"/>
              <a:sym typeface="Gill Sans"/>
            </a:endParaRPr>
          </a:p>
          <a:p>
            <a:pPr indent="0" lvl="0" marL="0" rtl="0" algn="l">
              <a:lnSpc>
                <a:spcPct val="100000"/>
              </a:lnSpc>
              <a:spcBef>
                <a:spcPts val="0"/>
              </a:spcBef>
              <a:spcAft>
                <a:spcPts val="0"/>
              </a:spcAft>
              <a:buSzPts val="2800"/>
              <a:buNone/>
            </a:pPr>
            <a:r>
              <a:t/>
            </a:r>
            <a:endParaRPr/>
          </a:p>
        </p:txBody>
      </p:sp>
      <p:sp>
        <p:nvSpPr>
          <p:cNvPr id="357" name="Google Shape;357;gf4f3039b52_1_109"/>
          <p:cNvSpPr txBox="1"/>
          <p:nvPr>
            <p:ph idx="1" type="body"/>
          </p:nvPr>
        </p:nvSpPr>
        <p:spPr>
          <a:xfrm>
            <a:off x="2080100" y="3710492"/>
            <a:ext cx="5220300" cy="27480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GB">
                <a:solidFill>
                  <a:srgbClr val="000000"/>
                </a:solidFill>
                <a:latin typeface="Gill Sans"/>
                <a:ea typeface="Gill Sans"/>
                <a:cs typeface="Gill Sans"/>
                <a:sym typeface="Gill Sans"/>
              </a:rPr>
              <a:t>Assessment</a:t>
            </a:r>
            <a:r>
              <a:rPr b="1" lang="en-GB">
                <a:solidFill>
                  <a:schemeClr val="dk1"/>
                </a:solidFill>
                <a:latin typeface="Gill Sans"/>
                <a:ea typeface="Gill Sans"/>
                <a:cs typeface="Gill Sans"/>
                <a:sym typeface="Gill Sans"/>
              </a:rPr>
              <a:t>:  Formal and informal</a:t>
            </a:r>
            <a:endParaRPr b="1">
              <a:solidFill>
                <a:schemeClr val="dk1"/>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b="1" lang="en-GB" sz="2200">
                <a:solidFill>
                  <a:srgbClr val="000000"/>
                </a:solidFill>
                <a:latin typeface="Gill Sans"/>
                <a:ea typeface="Gill Sans"/>
                <a:cs typeface="Gill Sans"/>
                <a:sym typeface="Gill Sans"/>
              </a:rPr>
              <a:t>Termly Assessments - Exam papers</a:t>
            </a:r>
            <a:endParaRPr b="1" sz="2200">
              <a:solidFill>
                <a:srgbClr val="000000"/>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b="1" lang="en-GB" sz="2200">
                <a:solidFill>
                  <a:srgbClr val="000000"/>
                </a:solidFill>
                <a:latin typeface="Gill Sans"/>
                <a:ea typeface="Gill Sans"/>
                <a:cs typeface="Gill Sans"/>
                <a:sym typeface="Gill Sans"/>
              </a:rPr>
              <a:t>Regular exam questions</a:t>
            </a:r>
            <a:endParaRPr b="1" sz="2200">
              <a:solidFill>
                <a:srgbClr val="000000"/>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b="1" lang="en-GB" sz="2200">
                <a:solidFill>
                  <a:srgbClr val="000000"/>
                </a:solidFill>
                <a:latin typeface="Gill Sans"/>
                <a:ea typeface="Gill Sans"/>
                <a:cs typeface="Gill Sans"/>
                <a:sym typeface="Gill Sans"/>
              </a:rPr>
              <a:t>Recall</a:t>
            </a:r>
            <a:endParaRPr b="1" sz="2200">
              <a:solidFill>
                <a:srgbClr val="000000"/>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61" name="Shape 361"/>
        <p:cNvGrpSpPr/>
        <p:nvPr/>
      </p:nvGrpSpPr>
      <p:grpSpPr>
        <a:xfrm>
          <a:off x="0" y="0"/>
          <a:ext cx="0" cy="0"/>
          <a:chOff x="0" y="0"/>
          <a:chExt cx="0" cy="0"/>
        </a:xfrm>
      </p:grpSpPr>
      <p:sp>
        <p:nvSpPr>
          <p:cNvPr id="362" name="Google Shape;362;p20"/>
          <p:cNvSpPr txBox="1"/>
          <p:nvPr>
            <p:ph type="ctrTitle"/>
          </p:nvPr>
        </p:nvSpPr>
        <p:spPr>
          <a:xfrm>
            <a:off x="674875" y="382100"/>
            <a:ext cx="7714524" cy="95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GB" sz="3200">
                <a:solidFill>
                  <a:srgbClr val="000818"/>
                </a:solidFill>
                <a:latin typeface="Gill Sans"/>
                <a:ea typeface="Gill Sans"/>
                <a:cs typeface="Gill Sans"/>
                <a:sym typeface="Gill Sans"/>
              </a:rPr>
              <a:t>GCSE Maths</a:t>
            </a:r>
            <a:endParaRPr b="1" sz="3200">
              <a:solidFill>
                <a:srgbClr val="000818"/>
              </a:solidFill>
              <a:latin typeface="Gill Sans"/>
              <a:ea typeface="Gill Sans"/>
              <a:cs typeface="Gill Sans"/>
              <a:sym typeface="Gill Sans"/>
            </a:endParaRPr>
          </a:p>
        </p:txBody>
      </p:sp>
      <p:sp>
        <p:nvSpPr>
          <p:cNvPr id="363" name="Google Shape;363;p20"/>
          <p:cNvSpPr txBox="1"/>
          <p:nvPr>
            <p:ph idx="1" type="subTitle"/>
          </p:nvPr>
        </p:nvSpPr>
        <p:spPr>
          <a:xfrm>
            <a:off x="674874" y="1457925"/>
            <a:ext cx="7627301" cy="415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Edexcel  1Ma1 Linear</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Higher tier  grades 4-9</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Foundation tier  grades 1-5</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(Decision on tier of entry in November of y11)</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t/>
            </a:r>
            <a:endParaRPr sz="2400">
              <a:solidFill>
                <a:srgbClr val="000818"/>
              </a:solidFill>
              <a:latin typeface="Gill Sans"/>
              <a:ea typeface="Gill Sans"/>
              <a:cs typeface="Gill Sans"/>
              <a:sym typeface="Gill Sans"/>
            </a:endParaRPr>
          </a:p>
          <a:p>
            <a:pPr indent="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3 papers all 90 mins long</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1 = non-calculator</a:t>
            </a:r>
            <a:endParaRPr sz="2400">
              <a:solidFill>
                <a:srgbClr val="000818"/>
              </a:solidFill>
              <a:latin typeface="Gill Sans"/>
              <a:ea typeface="Gill Sans"/>
              <a:cs typeface="Gill Sans"/>
              <a:sym typeface="Gill Sans"/>
            </a:endParaRPr>
          </a:p>
          <a:p>
            <a:pPr indent="457200" lvl="0" marL="0" rtl="0" algn="l">
              <a:lnSpc>
                <a:spcPct val="100000"/>
              </a:lnSpc>
              <a:spcBef>
                <a:spcPts val="0"/>
              </a:spcBef>
              <a:spcAft>
                <a:spcPts val="0"/>
              </a:spcAft>
              <a:buSzPts val="2100"/>
              <a:buNone/>
            </a:pPr>
            <a:r>
              <a:rPr lang="en-GB" sz="2400">
                <a:solidFill>
                  <a:srgbClr val="000818"/>
                </a:solidFill>
                <a:latin typeface="Gill Sans"/>
                <a:ea typeface="Gill Sans"/>
                <a:cs typeface="Gill Sans"/>
                <a:sym typeface="Gill Sans"/>
              </a:rPr>
              <a:t>2,3 = Calculator</a:t>
            </a:r>
            <a:endParaRPr sz="2400">
              <a:solidFill>
                <a:srgbClr val="000818"/>
              </a:solidFill>
              <a:latin typeface="Gill Sans"/>
              <a:ea typeface="Gill Sans"/>
              <a:cs typeface="Gill Sans"/>
              <a:sym typeface="Gill Sans"/>
            </a:endParaRPr>
          </a:p>
        </p:txBody>
      </p:sp>
      <p:sp>
        <p:nvSpPr>
          <p:cNvPr id="364" name="Google Shape;364;p20"/>
          <p:cNvSpPr txBox="1"/>
          <p:nvPr/>
        </p:nvSpPr>
        <p:spPr>
          <a:xfrm>
            <a:off x="183700" y="5994675"/>
            <a:ext cx="84240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818"/>
                </a:solidFill>
                <a:latin typeface="Gill Sans"/>
                <a:ea typeface="Gill Sans"/>
                <a:cs typeface="Gill Sans"/>
                <a:sym typeface="Gill Sans"/>
              </a:rPr>
              <a:t>Subject Leader   M</a:t>
            </a:r>
            <a:r>
              <a:rPr lang="en-GB" sz="1800">
                <a:solidFill>
                  <a:srgbClr val="000818"/>
                </a:solidFill>
                <a:latin typeface="Gill Sans"/>
                <a:ea typeface="Gill Sans"/>
                <a:cs typeface="Gill Sans"/>
                <a:sym typeface="Gill Sans"/>
              </a:rPr>
              <a:t>iss Frankie Pimentel</a:t>
            </a:r>
            <a:r>
              <a:rPr b="0" i="0" lang="en-GB" sz="1800" u="none" cap="none" strike="noStrike">
                <a:solidFill>
                  <a:srgbClr val="000818"/>
                </a:solidFill>
                <a:latin typeface="Gill Sans"/>
                <a:ea typeface="Gill Sans"/>
                <a:cs typeface="Gill Sans"/>
                <a:sym typeface="Gill Sans"/>
              </a:rPr>
              <a:t>   </a:t>
            </a:r>
            <a:r>
              <a:rPr lang="en-GB" sz="1800">
                <a:solidFill>
                  <a:srgbClr val="000818"/>
                </a:solidFill>
                <a:latin typeface="Gill Sans"/>
                <a:ea typeface="Gill Sans"/>
                <a:cs typeface="Gill Sans"/>
                <a:sym typeface="Gill Sans"/>
              </a:rPr>
              <a:t>fpimentel</a:t>
            </a:r>
            <a:r>
              <a:rPr b="0" i="0" lang="en-GB" sz="1800" u="none" cap="none" strike="noStrike">
                <a:solidFill>
                  <a:srgbClr val="000818"/>
                </a:solidFill>
                <a:latin typeface="Gill Sans"/>
                <a:ea typeface="Gill Sans"/>
                <a:cs typeface="Gill Sans"/>
                <a:sym typeface="Gill Sans"/>
              </a:rPr>
              <a:t>@gillotts.org</a:t>
            </a:r>
            <a:endParaRPr b="0" i="0" sz="1800" u="none" cap="none" strike="noStrike">
              <a:solidFill>
                <a:srgbClr val="000818"/>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68" name="Shape 368"/>
        <p:cNvGrpSpPr/>
        <p:nvPr/>
      </p:nvGrpSpPr>
      <p:grpSpPr>
        <a:xfrm>
          <a:off x="0" y="0"/>
          <a:ext cx="0" cy="0"/>
          <a:chOff x="0" y="0"/>
          <a:chExt cx="0" cy="0"/>
        </a:xfrm>
      </p:grpSpPr>
      <p:sp>
        <p:nvSpPr>
          <p:cNvPr id="369" name="Google Shape;369;p22"/>
          <p:cNvSpPr txBox="1"/>
          <p:nvPr>
            <p:ph type="title"/>
          </p:nvPr>
        </p:nvSpPr>
        <p:spPr>
          <a:xfrm>
            <a:off x="241663" y="392692"/>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How we will be preparing the students</a:t>
            </a:r>
            <a:endParaRPr b="1" sz="3200">
              <a:solidFill>
                <a:srgbClr val="000818"/>
              </a:solidFill>
              <a:latin typeface="Gill Sans"/>
              <a:ea typeface="Gill Sans"/>
              <a:cs typeface="Gill Sans"/>
              <a:sym typeface="Gill Sans"/>
            </a:endParaRPr>
          </a:p>
        </p:txBody>
      </p:sp>
      <p:sp>
        <p:nvSpPr>
          <p:cNvPr id="370" name="Google Shape;370;p22"/>
          <p:cNvSpPr txBox="1"/>
          <p:nvPr>
            <p:ph idx="1" type="body"/>
          </p:nvPr>
        </p:nvSpPr>
        <p:spPr>
          <a:xfrm>
            <a:off x="623400" y="1203008"/>
            <a:ext cx="7757120" cy="445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Lessons - content, exam practice and problem solving</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Revision Cards</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Homework - twice per week</a:t>
            </a:r>
            <a:endParaRPr sz="2400">
              <a:solidFill>
                <a:srgbClr val="000818"/>
              </a:solidFill>
              <a:latin typeface="Gill Sans"/>
              <a:ea typeface="Gill Sans"/>
              <a:cs typeface="Gill Sans"/>
              <a:sym typeface="Gill Sans"/>
            </a:endParaRPr>
          </a:p>
          <a:p>
            <a:pPr indent="45720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Sparx and shorter exam questions homework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Revision sessions</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Regular assessments - formal and informal, end of unit and past papers.</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74" name="Shape 374"/>
        <p:cNvGrpSpPr/>
        <p:nvPr/>
      </p:nvGrpSpPr>
      <p:grpSpPr>
        <a:xfrm>
          <a:off x="0" y="0"/>
          <a:ext cx="0" cy="0"/>
          <a:chOff x="0" y="0"/>
          <a:chExt cx="0" cy="0"/>
        </a:xfrm>
      </p:grpSpPr>
      <p:sp>
        <p:nvSpPr>
          <p:cNvPr id="375" name="Google Shape;375;g303287f2e00_0_0"/>
          <p:cNvSpPr txBox="1"/>
          <p:nvPr>
            <p:ph type="title"/>
          </p:nvPr>
        </p:nvSpPr>
        <p:spPr>
          <a:xfrm>
            <a:off x="311700" y="276467"/>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How can you help - Homework?</a:t>
            </a:r>
            <a:endParaRPr b="1" sz="3200">
              <a:solidFill>
                <a:srgbClr val="000818"/>
              </a:solidFill>
              <a:latin typeface="Gill Sans"/>
              <a:ea typeface="Gill Sans"/>
              <a:cs typeface="Gill Sans"/>
              <a:sym typeface="Gill Sans"/>
            </a:endParaRPr>
          </a:p>
        </p:txBody>
      </p:sp>
      <p:sp>
        <p:nvSpPr>
          <p:cNvPr id="376" name="Google Shape;376;g303287f2e00_0_0"/>
          <p:cNvSpPr txBox="1"/>
          <p:nvPr>
            <p:ph idx="1" type="body"/>
          </p:nvPr>
        </p:nvSpPr>
        <p:spPr>
          <a:xfrm>
            <a:off x="311700" y="1349405"/>
            <a:ext cx="8520600" cy="471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Ensure that your child has WiFi access at home and a quiet place to work.</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Check they are completing their Sparx homework in good time</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Discuss the use of AI etc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80" name="Shape 380"/>
        <p:cNvGrpSpPr/>
        <p:nvPr/>
      </p:nvGrpSpPr>
      <p:grpSpPr>
        <a:xfrm>
          <a:off x="0" y="0"/>
          <a:ext cx="0" cy="0"/>
          <a:chOff x="0" y="0"/>
          <a:chExt cx="0" cy="0"/>
        </a:xfrm>
      </p:grpSpPr>
      <p:sp>
        <p:nvSpPr>
          <p:cNvPr id="381" name="Google Shape;381;p24"/>
          <p:cNvSpPr txBox="1"/>
          <p:nvPr>
            <p:ph type="title"/>
          </p:nvPr>
        </p:nvSpPr>
        <p:spPr>
          <a:xfrm>
            <a:off x="311700" y="276467"/>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How can you help?</a:t>
            </a:r>
            <a:endParaRPr b="1" sz="3200">
              <a:solidFill>
                <a:srgbClr val="000818"/>
              </a:solidFill>
              <a:latin typeface="Gill Sans"/>
              <a:ea typeface="Gill Sans"/>
              <a:cs typeface="Gill Sans"/>
              <a:sym typeface="Gill Sans"/>
            </a:endParaRPr>
          </a:p>
        </p:txBody>
      </p:sp>
      <p:sp>
        <p:nvSpPr>
          <p:cNvPr id="382" name="Google Shape;382;p24"/>
          <p:cNvSpPr txBox="1"/>
          <p:nvPr>
            <p:ph idx="1" type="body"/>
          </p:nvPr>
        </p:nvSpPr>
        <p:spPr>
          <a:xfrm>
            <a:off x="724025" y="1349400"/>
            <a:ext cx="7798500" cy="471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Talk to them about their maths - encourage them to explain new topics to you.</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Test them using the revision cards they will be given.</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En</a:t>
            </a:r>
            <a:r>
              <a:rPr lang="en-GB" sz="2400">
                <a:solidFill>
                  <a:srgbClr val="000818"/>
                </a:solidFill>
                <a:latin typeface="Gill Sans"/>
                <a:ea typeface="Gill Sans"/>
                <a:cs typeface="Gill Sans"/>
                <a:sym typeface="Gill Sans"/>
              </a:rPr>
              <a:t>c</a:t>
            </a:r>
            <a:r>
              <a:rPr lang="en-GB" sz="2400">
                <a:solidFill>
                  <a:srgbClr val="000818"/>
                </a:solidFill>
                <a:latin typeface="Gill Sans"/>
                <a:ea typeface="Gill Sans"/>
                <a:cs typeface="Gill Sans"/>
                <a:sym typeface="Gill Sans"/>
              </a:rPr>
              <a:t>ourage them to use the revision sessions - particularly in year 11</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86" name="Shape 386"/>
        <p:cNvGrpSpPr/>
        <p:nvPr/>
      </p:nvGrpSpPr>
      <p:grpSpPr>
        <a:xfrm>
          <a:off x="0" y="0"/>
          <a:ext cx="0" cy="0"/>
          <a:chOff x="0" y="0"/>
          <a:chExt cx="0" cy="0"/>
        </a:xfrm>
      </p:grpSpPr>
      <p:sp>
        <p:nvSpPr>
          <p:cNvPr id="387" name="Google Shape;387;g161970e65ab_0_0"/>
          <p:cNvSpPr txBox="1"/>
          <p:nvPr>
            <p:ph type="title"/>
          </p:nvPr>
        </p:nvSpPr>
        <p:spPr>
          <a:xfrm>
            <a:off x="311700" y="276467"/>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Maths tutors?</a:t>
            </a:r>
            <a:endParaRPr b="1" sz="3200">
              <a:solidFill>
                <a:srgbClr val="000818"/>
              </a:solidFill>
              <a:latin typeface="Gill Sans"/>
              <a:ea typeface="Gill Sans"/>
              <a:cs typeface="Gill Sans"/>
              <a:sym typeface="Gill Sans"/>
            </a:endParaRPr>
          </a:p>
        </p:txBody>
      </p:sp>
      <p:sp>
        <p:nvSpPr>
          <p:cNvPr id="388" name="Google Shape;388;g161970e65ab_0_0"/>
          <p:cNvSpPr txBox="1"/>
          <p:nvPr>
            <p:ph idx="1" type="body"/>
          </p:nvPr>
        </p:nvSpPr>
        <p:spPr>
          <a:xfrm>
            <a:off x="839875" y="1086875"/>
            <a:ext cx="7751400" cy="238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When might you want to use a maths tutor</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Ensuring the tier and level of difficulty are correct</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Working together</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92" name="Shape 392"/>
        <p:cNvGrpSpPr/>
        <p:nvPr/>
      </p:nvGrpSpPr>
      <p:grpSpPr>
        <a:xfrm>
          <a:off x="0" y="0"/>
          <a:ext cx="0" cy="0"/>
          <a:chOff x="0" y="0"/>
          <a:chExt cx="0" cy="0"/>
        </a:xfrm>
      </p:grpSpPr>
      <p:sp>
        <p:nvSpPr>
          <p:cNvPr id="393" name="Google Shape;393;p26"/>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Equipment they will need</a:t>
            </a:r>
            <a:endParaRPr b="1" sz="3200">
              <a:solidFill>
                <a:srgbClr val="000818"/>
              </a:solidFill>
              <a:latin typeface="Gill Sans"/>
              <a:ea typeface="Gill Sans"/>
              <a:cs typeface="Gill Sans"/>
              <a:sym typeface="Gill Sans"/>
            </a:endParaRPr>
          </a:p>
        </p:txBody>
      </p:sp>
      <p:sp>
        <p:nvSpPr>
          <p:cNvPr id="394" name="Google Shape;394;p26"/>
          <p:cNvSpPr txBox="1"/>
          <p:nvPr>
            <p:ph idx="1" type="body"/>
          </p:nvPr>
        </p:nvSpPr>
        <p:spPr>
          <a:xfrm>
            <a:off x="311700" y="1639833"/>
            <a:ext cx="8520600" cy="445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A folder to store papers etc in</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Revision cards  (Index cards)</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0"/>
              </a:spcAft>
              <a:buSzPts val="1800"/>
              <a:buNone/>
            </a:pPr>
            <a:r>
              <a:rPr lang="en-GB" sz="2400">
                <a:solidFill>
                  <a:srgbClr val="000818"/>
                </a:solidFill>
                <a:latin typeface="Gill Sans"/>
                <a:ea typeface="Gill Sans"/>
                <a:cs typeface="Gill Sans"/>
                <a:sym typeface="Gill Sans"/>
              </a:rPr>
              <a:t>A maths set and a scientific calculator (CASIO are easier)</a:t>
            </a:r>
            <a:endParaRPr sz="2400">
              <a:solidFill>
                <a:srgbClr val="000818"/>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rPr lang="en-GB" sz="2400">
                <a:solidFill>
                  <a:srgbClr val="000818"/>
                </a:solidFill>
                <a:latin typeface="Gill Sans"/>
                <a:ea typeface="Gill Sans"/>
                <a:cs typeface="Gill Sans"/>
                <a:sym typeface="Gill Sans"/>
              </a:rPr>
              <a:t>Revision guides - talk to your class teacher</a:t>
            </a:r>
            <a:endParaRPr sz="2400">
              <a:solidFill>
                <a:srgbClr val="000818"/>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399" name="Shape 399"/>
        <p:cNvGrpSpPr/>
        <p:nvPr/>
      </p:nvGrpSpPr>
      <p:grpSpPr>
        <a:xfrm>
          <a:off x="0" y="0"/>
          <a:ext cx="0" cy="0"/>
          <a:chOff x="0" y="0"/>
          <a:chExt cx="0" cy="0"/>
        </a:xfrm>
      </p:grpSpPr>
      <p:sp>
        <p:nvSpPr>
          <p:cNvPr id="400" name="Google Shape;400;gefc3dc4908_0_0"/>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GB" sz="3200">
                <a:solidFill>
                  <a:srgbClr val="000818"/>
                </a:solidFill>
                <a:latin typeface="Gill Sans"/>
                <a:ea typeface="Gill Sans"/>
                <a:cs typeface="Gill Sans"/>
                <a:sym typeface="Gill Sans"/>
              </a:rPr>
              <a:t>Useful websites</a:t>
            </a:r>
            <a:endParaRPr b="1" sz="3200">
              <a:solidFill>
                <a:srgbClr val="000818"/>
              </a:solidFill>
              <a:latin typeface="Gill Sans"/>
              <a:ea typeface="Gill Sans"/>
              <a:cs typeface="Gill Sans"/>
              <a:sym typeface="Gill Sans"/>
            </a:endParaRPr>
          </a:p>
        </p:txBody>
      </p:sp>
      <p:sp>
        <p:nvSpPr>
          <p:cNvPr id="401" name="Google Shape;401;gefc3dc4908_0_0"/>
          <p:cNvSpPr txBox="1"/>
          <p:nvPr>
            <p:ph idx="1" type="body"/>
          </p:nvPr>
        </p:nvSpPr>
        <p:spPr>
          <a:xfrm>
            <a:off x="623400" y="1291483"/>
            <a:ext cx="8032328" cy="445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Sparx Maths: Compulsory homework plus independent work - lots of practice questions and videos</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Maths Genie: Exam questions grouped by topic and past papers</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rPr lang="en-GB" sz="2400">
                <a:solidFill>
                  <a:srgbClr val="000818"/>
                </a:solidFill>
                <a:latin typeface="Gill Sans"/>
                <a:ea typeface="Gill Sans"/>
                <a:cs typeface="Gill Sans"/>
                <a:sym typeface="Gill Sans"/>
              </a:rPr>
              <a:t>Corbett Maths: 5-a-day activities, videos, text-book style questions and exam questions </a:t>
            </a:r>
            <a:endParaRPr sz="2400">
              <a:solidFill>
                <a:srgbClr val="000818"/>
              </a:solidFill>
              <a:latin typeface="Gill Sans"/>
              <a:ea typeface="Gill Sans"/>
              <a:cs typeface="Gill Sans"/>
              <a:sym typeface="Gill Sans"/>
            </a:endParaRPr>
          </a:p>
          <a:p>
            <a:pPr indent="0" lvl="0" marL="0" rtl="0" algn="l">
              <a:lnSpc>
                <a:spcPct val="115000"/>
              </a:lnSpc>
              <a:spcBef>
                <a:spcPts val="0"/>
              </a:spcBef>
              <a:spcAft>
                <a:spcPts val="0"/>
              </a:spcAft>
              <a:buSzPts val="1800"/>
              <a:buNone/>
            </a:pPr>
            <a:r>
              <a:t/>
            </a:r>
            <a:endParaRPr sz="2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05" name="Shape 405"/>
        <p:cNvGrpSpPr/>
        <p:nvPr/>
      </p:nvGrpSpPr>
      <p:grpSpPr>
        <a:xfrm>
          <a:off x="0" y="0"/>
          <a:ext cx="0" cy="0"/>
          <a:chOff x="0" y="0"/>
          <a:chExt cx="0" cy="0"/>
        </a:xfrm>
      </p:grpSpPr>
      <p:sp>
        <p:nvSpPr>
          <p:cNvPr id="406" name="Google Shape;406;p25"/>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sz="3200">
                <a:solidFill>
                  <a:srgbClr val="000818"/>
                </a:solidFill>
                <a:latin typeface="Gill Sans"/>
                <a:ea typeface="Gill Sans"/>
                <a:cs typeface="Gill Sans"/>
                <a:sym typeface="Gill Sans"/>
              </a:rPr>
              <a:t>Revision</a:t>
            </a:r>
            <a:r>
              <a:rPr lang="en-GB">
                <a:solidFill>
                  <a:srgbClr val="000818"/>
                </a:solidFill>
                <a:latin typeface="Gill Sans"/>
                <a:ea typeface="Gill Sans"/>
                <a:cs typeface="Gill Sans"/>
                <a:sym typeface="Gill Sans"/>
              </a:rPr>
              <a:t> books</a:t>
            </a:r>
            <a:endParaRPr>
              <a:solidFill>
                <a:srgbClr val="000818"/>
              </a:solidFill>
              <a:latin typeface="Gill Sans"/>
              <a:ea typeface="Gill Sans"/>
              <a:cs typeface="Gill Sans"/>
              <a:sym typeface="Gill Sans"/>
            </a:endParaRPr>
          </a:p>
        </p:txBody>
      </p:sp>
      <p:pic>
        <p:nvPicPr>
          <p:cNvPr id="407" name="Google Shape;407;p25"/>
          <p:cNvPicPr preferRelativeResize="0"/>
          <p:nvPr/>
        </p:nvPicPr>
        <p:blipFill rotWithShape="1">
          <a:blip r:embed="rId3">
            <a:alphaModFix/>
          </a:blip>
          <a:srcRect b="0" l="0" r="0" t="0"/>
          <a:stretch/>
        </p:blipFill>
        <p:spPr>
          <a:xfrm>
            <a:off x="311700" y="1357067"/>
            <a:ext cx="2433300" cy="3479875"/>
          </a:xfrm>
          <a:prstGeom prst="rect">
            <a:avLst/>
          </a:prstGeom>
          <a:noFill/>
          <a:ln>
            <a:noFill/>
          </a:ln>
        </p:spPr>
      </p:pic>
      <p:pic>
        <p:nvPicPr>
          <p:cNvPr id="408" name="Google Shape;408;p25"/>
          <p:cNvPicPr preferRelativeResize="0"/>
          <p:nvPr/>
        </p:nvPicPr>
        <p:blipFill rotWithShape="1">
          <a:blip r:embed="rId4">
            <a:alphaModFix/>
          </a:blip>
          <a:srcRect b="0" l="0" r="0" t="0"/>
          <a:stretch/>
        </p:blipFill>
        <p:spPr>
          <a:xfrm>
            <a:off x="3244251" y="374774"/>
            <a:ext cx="2433300" cy="3485532"/>
          </a:xfrm>
          <a:prstGeom prst="rect">
            <a:avLst/>
          </a:prstGeom>
          <a:noFill/>
          <a:ln>
            <a:noFill/>
          </a:ln>
        </p:spPr>
      </p:pic>
      <p:pic>
        <p:nvPicPr>
          <p:cNvPr id="409" name="Google Shape;409;p25"/>
          <p:cNvPicPr preferRelativeResize="0"/>
          <p:nvPr/>
        </p:nvPicPr>
        <p:blipFill rotWithShape="1">
          <a:blip r:embed="rId5">
            <a:alphaModFix/>
          </a:blip>
          <a:srcRect b="0" l="0" r="0" t="0"/>
          <a:stretch/>
        </p:blipFill>
        <p:spPr>
          <a:xfrm>
            <a:off x="1910075" y="2506083"/>
            <a:ext cx="2433300" cy="3492991"/>
          </a:xfrm>
          <a:prstGeom prst="rect">
            <a:avLst/>
          </a:prstGeom>
          <a:noFill/>
          <a:ln>
            <a:noFill/>
          </a:ln>
        </p:spPr>
      </p:pic>
      <p:pic>
        <p:nvPicPr>
          <p:cNvPr id="410" name="Google Shape;410;p25"/>
          <p:cNvPicPr preferRelativeResize="0"/>
          <p:nvPr/>
        </p:nvPicPr>
        <p:blipFill rotWithShape="1">
          <a:blip r:embed="rId6">
            <a:alphaModFix/>
          </a:blip>
          <a:srcRect b="0" l="0" r="0" t="0"/>
          <a:stretch/>
        </p:blipFill>
        <p:spPr>
          <a:xfrm>
            <a:off x="4850376" y="2511074"/>
            <a:ext cx="2433300" cy="3485532"/>
          </a:xfrm>
          <a:prstGeom prst="rect">
            <a:avLst/>
          </a:prstGeom>
          <a:noFill/>
          <a:ln>
            <a:noFill/>
          </a:ln>
        </p:spPr>
      </p:pic>
      <p:sp>
        <p:nvSpPr>
          <p:cNvPr id="411" name="Google Shape;411;p25"/>
          <p:cNvSpPr txBox="1"/>
          <p:nvPr/>
        </p:nvSpPr>
        <p:spPr>
          <a:xfrm>
            <a:off x="5903500" y="282667"/>
            <a:ext cx="3057900" cy="217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600" u="none" cap="none" strike="noStrike">
                <a:solidFill>
                  <a:srgbClr val="000000"/>
                </a:solidFill>
                <a:latin typeface="Gill Sans"/>
                <a:ea typeface="Gill Sans"/>
                <a:cs typeface="Gill Sans"/>
                <a:sym typeface="Gill Sans"/>
              </a:rPr>
              <a:t>2 books at each target grade e.g. Algebra and Shape, Number and Statistics</a:t>
            </a:r>
            <a:endParaRPr b="0" i="0" sz="1600" u="none" cap="none" strike="noStrike">
              <a:solidFill>
                <a:srgbClr val="000000"/>
              </a:solidFill>
              <a:latin typeface="Gill Sans"/>
              <a:ea typeface="Gill Sans"/>
              <a:cs typeface="Gill Sans"/>
              <a:sym typeface="Gill Sans"/>
            </a:endParaRPr>
          </a:p>
          <a:p>
            <a:pPr indent="0" lvl="0" marL="45720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Gill Sans"/>
              <a:ea typeface="Gill Sans"/>
              <a:cs typeface="Gill Sans"/>
              <a:sym typeface="Gill Sans"/>
            </a:endParaRPr>
          </a:p>
          <a:p>
            <a:pPr indent="-317500" lvl="0" marL="457200" marR="0" rtl="0" algn="l">
              <a:lnSpc>
                <a:spcPct val="100000"/>
              </a:lnSpc>
              <a:spcBef>
                <a:spcPts val="0"/>
              </a:spcBef>
              <a:spcAft>
                <a:spcPts val="0"/>
              </a:spcAft>
              <a:buClr>
                <a:srgbClr val="000000"/>
              </a:buClr>
              <a:buSzPts val="1400"/>
              <a:buFont typeface="Arial"/>
              <a:buChar char="●"/>
            </a:pPr>
            <a:r>
              <a:rPr b="0" i="0" lang="en-GB" sz="1600" u="none" cap="none" strike="noStrike">
                <a:solidFill>
                  <a:srgbClr val="000000"/>
                </a:solidFill>
                <a:latin typeface="Gill Sans"/>
                <a:ea typeface="Gill Sans"/>
                <a:cs typeface="Gill Sans"/>
                <a:sym typeface="Gill Sans"/>
              </a:rPr>
              <a:t>Talk to your teacher about which ones to buy</a:t>
            </a:r>
            <a:endParaRPr b="0" i="0" sz="1600" u="none" cap="none" strike="noStrike">
              <a:solidFill>
                <a:srgbClr val="000000"/>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15" name="Shape 415"/>
        <p:cNvGrpSpPr/>
        <p:nvPr/>
      </p:nvGrpSpPr>
      <p:grpSpPr>
        <a:xfrm>
          <a:off x="0" y="0"/>
          <a:ext cx="0" cy="0"/>
          <a:chOff x="0" y="0"/>
          <a:chExt cx="0" cy="0"/>
        </a:xfrm>
      </p:grpSpPr>
      <p:pic>
        <p:nvPicPr>
          <p:cNvPr descr="Image result for gillotts logo" id="416" name="Google Shape;416;gedf54eeb8e_0_129"/>
          <p:cNvPicPr preferRelativeResize="0"/>
          <p:nvPr/>
        </p:nvPicPr>
        <p:blipFill rotWithShape="1">
          <a:blip r:embed="rId3">
            <a:alphaModFix amt="33000"/>
          </a:blip>
          <a:srcRect b="0" l="0" r="0" t="0"/>
          <a:stretch/>
        </p:blipFill>
        <p:spPr>
          <a:xfrm>
            <a:off x="1351599" y="787081"/>
            <a:ext cx="6282126" cy="4783350"/>
          </a:xfrm>
          <a:prstGeom prst="rect">
            <a:avLst/>
          </a:prstGeom>
          <a:noFill/>
          <a:ln>
            <a:noFill/>
          </a:ln>
        </p:spPr>
      </p:pic>
      <p:sp>
        <p:nvSpPr>
          <p:cNvPr id="417" name="Google Shape;417;gedf54eeb8e_0_129"/>
          <p:cNvSpPr txBox="1"/>
          <p:nvPr/>
        </p:nvSpPr>
        <p:spPr>
          <a:xfrm>
            <a:off x="244475" y="2430244"/>
            <a:ext cx="86550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400"/>
              <a:buFont typeface="Arial"/>
              <a:buNone/>
            </a:pPr>
            <a:r>
              <a:rPr b="1" i="0" lang="en-GB" sz="3200" u="none" cap="none" strike="noStrike">
                <a:solidFill>
                  <a:schemeClr val="dk1"/>
                </a:solidFill>
                <a:latin typeface="Gill Sans"/>
                <a:ea typeface="Gill Sans"/>
                <a:cs typeface="Gill Sans"/>
                <a:sym typeface="Gill Sans"/>
              </a:rPr>
              <a:t>OCR 21</a:t>
            </a:r>
            <a:r>
              <a:rPr b="1" baseline="30000" i="0" lang="en-GB" sz="3200" u="none" cap="none" strike="noStrike">
                <a:solidFill>
                  <a:schemeClr val="dk1"/>
                </a:solidFill>
                <a:latin typeface="Gill Sans"/>
                <a:ea typeface="Gill Sans"/>
                <a:cs typeface="Gill Sans"/>
                <a:sym typeface="Gill Sans"/>
              </a:rPr>
              <a:t>st</a:t>
            </a:r>
            <a:r>
              <a:rPr b="1" i="0" lang="en-GB" sz="3200" u="none" cap="none" strike="noStrike">
                <a:solidFill>
                  <a:schemeClr val="dk1"/>
                </a:solidFill>
                <a:latin typeface="Gill Sans"/>
                <a:ea typeface="Gill Sans"/>
                <a:cs typeface="Gill Sans"/>
                <a:sym typeface="Gill Sans"/>
              </a:rPr>
              <a:t> Century Science B (9-1)</a:t>
            </a:r>
            <a:endParaRPr b="0" i="0" sz="3200" u="none" cap="none" strike="noStrike">
              <a:solidFill>
                <a:srgbClr val="000000"/>
              </a:solidFill>
              <a:latin typeface="Gill Sans"/>
              <a:ea typeface="Gill Sans"/>
              <a:cs typeface="Gill Sans"/>
              <a:sym typeface="Gill Sans"/>
            </a:endParaRPr>
          </a:p>
        </p:txBody>
      </p:sp>
      <p:sp>
        <p:nvSpPr>
          <p:cNvPr id="418" name="Google Shape;418;gedf54eeb8e_0_129"/>
          <p:cNvSpPr txBox="1"/>
          <p:nvPr/>
        </p:nvSpPr>
        <p:spPr>
          <a:xfrm>
            <a:off x="4492661" y="5213825"/>
            <a:ext cx="4572000" cy="1816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800"/>
              <a:buFont typeface="Arial"/>
              <a:buNone/>
            </a:pPr>
            <a:r>
              <a:rPr b="1" lang="en-GB" sz="2800">
                <a:solidFill>
                  <a:schemeClr val="dk1"/>
                </a:solidFill>
              </a:rPr>
              <a:t>Chloe Tristem</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800"/>
              <a:buFont typeface="Arial"/>
              <a:buNone/>
            </a:pPr>
            <a:r>
              <a:rPr b="1" lang="en-GB" sz="2800">
                <a:solidFill>
                  <a:schemeClr val="dk1"/>
                </a:solidFill>
              </a:rPr>
              <a:t>Subject leader of Science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800"/>
              <a:buFont typeface="Arial"/>
              <a:buNone/>
            </a:pPr>
            <a:r>
              <a:rPr b="1" lang="en-GB" sz="2800" u="sng">
                <a:solidFill>
                  <a:schemeClr val="hlink"/>
                </a:solidFill>
                <a:hlinkClick r:id="rId4"/>
              </a:rPr>
              <a:t>ctristem</a:t>
            </a:r>
            <a:r>
              <a:rPr b="1" i="0" lang="en-GB" sz="2800" u="sng" cap="none" strike="noStrike">
                <a:solidFill>
                  <a:schemeClr val="hlink"/>
                </a:solidFill>
                <a:latin typeface="Arial"/>
                <a:ea typeface="Arial"/>
                <a:cs typeface="Arial"/>
                <a:sym typeface="Arial"/>
                <a:hlinkClick r:id="rId5"/>
              </a:rPr>
              <a:t>@gillotts.org</a:t>
            </a:r>
            <a:endParaRPr b="1" sz="2800">
              <a:solidFill>
                <a:schemeClr val="dk1"/>
              </a:solidFill>
            </a:endParaRPr>
          </a:p>
          <a:p>
            <a:pPr indent="0" lvl="0" marL="0" marR="0" rtl="0" algn="r">
              <a:lnSpc>
                <a:spcPct val="100000"/>
              </a:lnSpc>
              <a:spcBef>
                <a:spcPts val="0"/>
              </a:spcBef>
              <a:spcAft>
                <a:spcPts val="0"/>
              </a:spcAft>
              <a:buClr>
                <a:schemeClr val="dk1"/>
              </a:buClr>
              <a:buSzPts val="2800"/>
              <a:buFont typeface="Arial"/>
              <a:buNone/>
            </a:pPr>
            <a:r>
              <a:t/>
            </a:r>
            <a:endParaRPr b="1" sz="2800">
              <a:solidFill>
                <a:schemeClr val="dk1"/>
              </a:solidFill>
            </a:endParaRPr>
          </a:p>
        </p:txBody>
      </p:sp>
      <p:pic>
        <p:nvPicPr>
          <p:cNvPr descr="OCR-Logo - Chartwise UK" id="419" name="Google Shape;419;gedf54eeb8e_0_129"/>
          <p:cNvPicPr preferRelativeResize="0"/>
          <p:nvPr/>
        </p:nvPicPr>
        <p:blipFill rotWithShape="1">
          <a:blip r:embed="rId6">
            <a:alphaModFix/>
          </a:blip>
          <a:srcRect b="0" l="0" r="0" t="0"/>
          <a:stretch/>
        </p:blipFill>
        <p:spPr>
          <a:xfrm>
            <a:off x="225425" y="133797"/>
            <a:ext cx="1660525" cy="753257"/>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36" name="Shape 236"/>
        <p:cNvGrpSpPr/>
        <p:nvPr/>
      </p:nvGrpSpPr>
      <p:grpSpPr>
        <a:xfrm>
          <a:off x="0" y="0"/>
          <a:ext cx="0" cy="0"/>
          <a:chOff x="0" y="0"/>
          <a:chExt cx="0" cy="0"/>
        </a:xfrm>
      </p:grpSpPr>
      <p:sp>
        <p:nvSpPr>
          <p:cNvPr id="237" name="Google Shape;237;p12"/>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400"/>
              <a:buFont typeface="Times New Roman"/>
              <a:buNone/>
            </a:pPr>
            <a:br>
              <a:rPr b="1" lang="en-GB" sz="3200">
                <a:latin typeface="Gill Sans"/>
                <a:ea typeface="Gill Sans"/>
                <a:cs typeface="Gill Sans"/>
                <a:sym typeface="Gill Sans"/>
              </a:rPr>
            </a:br>
            <a:r>
              <a:rPr b="1" lang="en-GB" sz="3200">
                <a:latin typeface="Gill Sans"/>
                <a:ea typeface="Gill Sans"/>
                <a:cs typeface="Gill Sans"/>
                <a:sym typeface="Gill Sans"/>
              </a:rPr>
              <a:t>GCSE Course Guide</a:t>
            </a:r>
            <a:br>
              <a:rPr b="1" lang="en-GB" sz="3200">
                <a:latin typeface="Gill Sans"/>
                <a:ea typeface="Gill Sans"/>
                <a:cs typeface="Gill Sans"/>
                <a:sym typeface="Gill Sans"/>
              </a:rPr>
            </a:br>
            <a:endParaRPr b="1" sz="3200">
              <a:latin typeface="Gill Sans"/>
              <a:ea typeface="Gill Sans"/>
              <a:cs typeface="Gill Sans"/>
              <a:sym typeface="Gill Sans"/>
            </a:endParaRPr>
          </a:p>
        </p:txBody>
      </p:sp>
      <p:sp>
        <p:nvSpPr>
          <p:cNvPr id="238" name="Google Shape;238;p12"/>
          <p:cNvSpPr txBox="1"/>
          <p:nvPr>
            <p:ph idx="1" type="body"/>
          </p:nvPr>
        </p:nvSpPr>
        <p:spPr>
          <a:xfrm>
            <a:off x="785775" y="2000249"/>
            <a:ext cx="7772400" cy="3581700"/>
          </a:xfrm>
          <a:prstGeom prst="rect">
            <a:avLst/>
          </a:prstGeom>
          <a:noFill/>
          <a:ln>
            <a:noFill/>
          </a:ln>
        </p:spPr>
        <p:txBody>
          <a:bodyPr anchorCtr="0" anchor="t" bIns="91425" lIns="91425" spcFirstLastPara="1" rIns="91425" wrap="square" tIns="91425">
            <a:noAutofit/>
          </a:bodyPr>
          <a:lstStyle/>
          <a:p>
            <a:pPr indent="0" lvl="0" marL="25400" rtl="0" algn="l">
              <a:lnSpc>
                <a:spcPct val="115000"/>
              </a:lnSpc>
              <a:spcBef>
                <a:spcPts val="600"/>
              </a:spcBef>
              <a:spcAft>
                <a:spcPts val="0"/>
              </a:spcAft>
              <a:buClr>
                <a:schemeClr val="dk1"/>
              </a:buClr>
              <a:buSzPts val="1100"/>
              <a:buFont typeface="Arial"/>
              <a:buNone/>
            </a:pPr>
            <a:r>
              <a:rPr lang="en-GB" sz="2400">
                <a:latin typeface="Gill Sans"/>
                <a:ea typeface="Gill Sans"/>
                <a:cs typeface="Gill Sans"/>
                <a:sym typeface="Gill Sans"/>
              </a:rPr>
              <a:t>Our GCSE Course Guide can be found on our school </a:t>
            </a:r>
            <a:r>
              <a:rPr lang="en-GB" sz="2400">
                <a:latin typeface="Gill Sans"/>
                <a:ea typeface="Gill Sans"/>
                <a:cs typeface="Gill Sans"/>
                <a:sym typeface="Gill Sans"/>
              </a:rPr>
              <a:t>website</a:t>
            </a:r>
            <a:r>
              <a:rPr lang="en-GB" sz="2400">
                <a:latin typeface="Gill Sans"/>
                <a:ea typeface="Gill Sans"/>
                <a:cs typeface="Gill Sans"/>
                <a:sym typeface="Gill Sans"/>
              </a:rPr>
              <a:t> the page below:</a:t>
            </a:r>
            <a:endParaRPr sz="2400">
              <a:latin typeface="Gill Sans"/>
              <a:ea typeface="Gill Sans"/>
              <a:cs typeface="Gill Sans"/>
              <a:sym typeface="Gill Sans"/>
            </a:endParaRPr>
          </a:p>
          <a:p>
            <a:pPr indent="0" lvl="0" marL="25400" rtl="0" algn="l">
              <a:lnSpc>
                <a:spcPct val="115000"/>
              </a:lnSpc>
              <a:spcBef>
                <a:spcPts val="600"/>
              </a:spcBef>
              <a:spcAft>
                <a:spcPts val="0"/>
              </a:spcAft>
              <a:buClr>
                <a:schemeClr val="dk1"/>
              </a:buClr>
              <a:buSzPts val="1100"/>
              <a:buFont typeface="Arial"/>
              <a:buNone/>
            </a:pPr>
            <a:r>
              <a:t/>
            </a:r>
            <a:endParaRPr sz="2600">
              <a:latin typeface="Gill Sans"/>
              <a:ea typeface="Gill Sans"/>
              <a:cs typeface="Gill Sans"/>
              <a:sym typeface="Gill Sans"/>
            </a:endParaRPr>
          </a:p>
          <a:p>
            <a:pPr indent="0" lvl="0" marL="25400" rtl="0" algn="ctr">
              <a:lnSpc>
                <a:spcPct val="115000"/>
              </a:lnSpc>
              <a:spcBef>
                <a:spcPts val="600"/>
              </a:spcBef>
              <a:spcAft>
                <a:spcPts val="0"/>
              </a:spcAft>
              <a:buClr>
                <a:schemeClr val="dk1"/>
              </a:buClr>
              <a:buSzPts val="1100"/>
              <a:buFont typeface="Arial"/>
              <a:buNone/>
            </a:pPr>
            <a:r>
              <a:rPr lang="en-GB" sz="2600">
                <a:solidFill>
                  <a:srgbClr val="0000FF"/>
                </a:solidFill>
                <a:latin typeface="Gill Sans"/>
                <a:ea typeface="Gill Sans"/>
                <a:cs typeface="Gill Sans"/>
                <a:sym typeface="Gill Sans"/>
              </a:rPr>
              <a:t> </a:t>
            </a:r>
            <a:r>
              <a:rPr lang="en-GB" sz="2600" u="sng">
                <a:solidFill>
                  <a:srgbClr val="0000FF"/>
                </a:solidFill>
                <a:latin typeface="Gill Sans"/>
                <a:ea typeface="Gill Sans"/>
                <a:cs typeface="Gill Sans"/>
                <a:sym typeface="Gill Sans"/>
                <a:hlinkClick r:id="rId3">
                  <a:extLst>
                    <a:ext uri="{A12FA001-AC4F-418D-AE19-62706E023703}">
                      <ahyp:hlinkClr val="tx"/>
                    </a:ext>
                  </a:extLst>
                </a:hlinkClick>
              </a:rPr>
              <a:t>Link to page</a:t>
            </a:r>
            <a:endParaRPr sz="2600" u="sng">
              <a:solidFill>
                <a:srgbClr val="0000FF"/>
              </a:solidFill>
              <a:latin typeface="Gill Sans"/>
              <a:ea typeface="Gill Sans"/>
              <a:cs typeface="Gill Sans"/>
              <a:sym typeface="Gill Sans"/>
            </a:endParaRPr>
          </a:p>
          <a:p>
            <a:pPr indent="0" lvl="0" marL="25400" rtl="0" algn="l">
              <a:lnSpc>
                <a:spcPct val="115000"/>
              </a:lnSpc>
              <a:spcBef>
                <a:spcPts val="600"/>
              </a:spcBef>
              <a:spcAft>
                <a:spcPts val="0"/>
              </a:spcAft>
              <a:buClr>
                <a:schemeClr val="dk1"/>
              </a:buClr>
              <a:buSzPts val="1100"/>
              <a:buFont typeface="Arial"/>
              <a:buNone/>
            </a:pPr>
            <a:r>
              <a:t/>
            </a:r>
            <a:endParaRPr sz="2600">
              <a:latin typeface="Gill Sans"/>
              <a:ea typeface="Gill Sans"/>
              <a:cs typeface="Gill Sans"/>
              <a:sym typeface="Gill Sans"/>
            </a:endParaRPr>
          </a:p>
          <a:p>
            <a:pPr indent="0" lvl="0" marL="25400" rtl="0" algn="l">
              <a:lnSpc>
                <a:spcPct val="100000"/>
              </a:lnSpc>
              <a:spcBef>
                <a:spcPts val="640"/>
              </a:spcBef>
              <a:spcAft>
                <a:spcPts val="0"/>
              </a:spcAft>
              <a:buSzPts val="3200"/>
              <a:buNone/>
            </a:pPr>
            <a:r>
              <a:t/>
            </a:r>
            <a:endParaRPr sz="2900">
              <a:latin typeface="Gill Sans"/>
              <a:ea typeface="Gill Sans"/>
              <a:cs typeface="Gill Sans"/>
              <a:sym typeface="Gill Sans"/>
            </a:endParaRPr>
          </a:p>
          <a:p>
            <a:pPr indent="0" lvl="0" marL="0" rtl="0" algn="l">
              <a:lnSpc>
                <a:spcPct val="100000"/>
              </a:lnSpc>
              <a:spcBef>
                <a:spcPts val="640"/>
              </a:spcBef>
              <a:spcAft>
                <a:spcPts val="0"/>
              </a:spcAft>
              <a:buSzPts val="3200"/>
              <a:buNone/>
            </a:pPr>
            <a:r>
              <a:t/>
            </a:r>
            <a:endParaRPr sz="2900">
              <a:solidFill>
                <a:srgbClr val="262626"/>
              </a:solidFill>
              <a:latin typeface="Gill Sans"/>
              <a:ea typeface="Gill Sans"/>
              <a:cs typeface="Gill Sans"/>
              <a:sym typeface="Gill Sans"/>
            </a:endParaRPr>
          </a:p>
          <a:p>
            <a:pPr indent="0" lvl="0" marL="25400" rtl="0" algn="l">
              <a:lnSpc>
                <a:spcPct val="100000"/>
              </a:lnSpc>
              <a:spcBef>
                <a:spcPts val="640"/>
              </a:spcBef>
              <a:spcAft>
                <a:spcPts val="0"/>
              </a:spcAft>
              <a:buSzPts val="3200"/>
              <a:buNone/>
            </a:pPr>
            <a:r>
              <a:t/>
            </a:r>
            <a:endParaRPr>
              <a:solidFill>
                <a:srgbClr val="262626"/>
              </a:solidFill>
              <a:latin typeface="Gill Sans"/>
              <a:ea typeface="Gill Sans"/>
              <a:cs typeface="Gill Sans"/>
              <a:sym typeface="Gill Sans"/>
            </a:endParaRPr>
          </a:p>
          <a:p>
            <a:pPr indent="0" lvl="0" marL="25400" rtl="0" algn="l">
              <a:lnSpc>
                <a:spcPct val="100000"/>
              </a:lnSpc>
              <a:spcBef>
                <a:spcPts val="640"/>
              </a:spcBef>
              <a:spcAft>
                <a:spcPts val="0"/>
              </a:spcAft>
              <a:buSzPts val="3200"/>
              <a:buNone/>
            </a:pPr>
            <a:r>
              <a:t/>
            </a:r>
            <a:endParaRPr>
              <a:solidFill>
                <a:srgbClr val="262626"/>
              </a:solidFill>
              <a:latin typeface="Gill Sans"/>
              <a:ea typeface="Gill Sans"/>
              <a:cs typeface="Gill Sans"/>
              <a:sym typeface="Gill Sans"/>
            </a:endParaRPr>
          </a:p>
          <a:p>
            <a:pPr indent="0" lvl="0" marL="25400" rtl="0" algn="l">
              <a:lnSpc>
                <a:spcPct val="100000"/>
              </a:lnSpc>
              <a:spcBef>
                <a:spcPts val="640"/>
              </a:spcBef>
              <a:spcAft>
                <a:spcPts val="0"/>
              </a:spcAft>
              <a:buSzPts val="3200"/>
              <a:buNone/>
            </a:pPr>
            <a:r>
              <a:t/>
            </a:r>
            <a:endParaRPr/>
          </a:p>
          <a:p>
            <a:pPr indent="0" lvl="0" marL="25400" rtl="0" algn="l">
              <a:lnSpc>
                <a:spcPct val="100000"/>
              </a:lnSpc>
              <a:spcBef>
                <a:spcPts val="640"/>
              </a:spcBef>
              <a:spcAft>
                <a:spcPts val="0"/>
              </a:spcAft>
              <a:buSzPts val="32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23" name="Shape 423"/>
        <p:cNvGrpSpPr/>
        <p:nvPr/>
      </p:nvGrpSpPr>
      <p:grpSpPr>
        <a:xfrm>
          <a:off x="0" y="0"/>
          <a:ext cx="0" cy="0"/>
          <a:chOff x="0" y="0"/>
          <a:chExt cx="0" cy="0"/>
        </a:xfrm>
      </p:grpSpPr>
      <p:pic>
        <p:nvPicPr>
          <p:cNvPr id="424" name="Google Shape;424;gedf54eeb8e_0_136"/>
          <p:cNvPicPr preferRelativeResize="0"/>
          <p:nvPr/>
        </p:nvPicPr>
        <p:blipFill rotWithShape="1">
          <a:blip r:embed="rId3">
            <a:alphaModFix amt="45000"/>
          </a:blip>
          <a:srcRect b="0" l="0" r="0" t="0"/>
          <a:stretch/>
        </p:blipFill>
        <p:spPr>
          <a:xfrm>
            <a:off x="-107950" y="0"/>
            <a:ext cx="9409112" cy="6953250"/>
          </a:xfrm>
          <a:prstGeom prst="rect">
            <a:avLst/>
          </a:prstGeom>
          <a:noFill/>
          <a:ln>
            <a:noFill/>
          </a:ln>
        </p:spPr>
      </p:pic>
      <p:sp>
        <p:nvSpPr>
          <p:cNvPr id="425" name="Google Shape;425;gedf54eeb8e_0_136"/>
          <p:cNvSpPr txBox="1"/>
          <p:nvPr/>
        </p:nvSpPr>
        <p:spPr>
          <a:xfrm>
            <a:off x="0" y="463550"/>
            <a:ext cx="91440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3200" u="none" cap="none" strike="noStrike">
                <a:solidFill>
                  <a:srgbClr val="000000"/>
                </a:solidFill>
                <a:latin typeface="Gill Sans"/>
                <a:ea typeface="Gill Sans"/>
                <a:cs typeface="Gill Sans"/>
                <a:sym typeface="Gill Sans"/>
              </a:rPr>
              <a:t>Pathway 1- Combined Science</a:t>
            </a:r>
            <a:endParaRPr b="0" i="0" sz="3200" u="none" cap="none" strike="noStrike">
              <a:solidFill>
                <a:srgbClr val="000000"/>
              </a:solidFill>
              <a:latin typeface="Gill Sans"/>
              <a:ea typeface="Gill Sans"/>
              <a:cs typeface="Gill Sans"/>
              <a:sym typeface="Gill Sans"/>
            </a:endParaRPr>
          </a:p>
        </p:txBody>
      </p:sp>
      <p:graphicFrame>
        <p:nvGraphicFramePr>
          <p:cNvPr id="426" name="Google Shape;426;gedf54eeb8e_0_136"/>
          <p:cNvGraphicFramePr/>
          <p:nvPr/>
        </p:nvGraphicFramePr>
        <p:xfrm>
          <a:off x="539775" y="1756882"/>
          <a:ext cx="3000000" cy="3000000"/>
        </p:xfrm>
        <a:graphic>
          <a:graphicData uri="http://schemas.openxmlformats.org/drawingml/2006/table">
            <a:tbl>
              <a:tblPr>
                <a:noFill/>
                <a:tableStyleId>{3AC7F659-61CD-4B75-BBCE-763B79C07CCB}</a:tableStyleId>
              </a:tblPr>
              <a:tblGrid>
                <a:gridCol w="2087550"/>
                <a:gridCol w="2085975"/>
                <a:gridCol w="2087550"/>
                <a:gridCol w="2085975"/>
              </a:tblGrid>
              <a:tr h="863600">
                <a:tc>
                  <a:txBody>
                    <a:bodyPr/>
                    <a:lstStyle/>
                    <a:p>
                      <a:pPr indent="0" lvl="0" marL="0" marR="0" rtl="0" algn="ctr">
                        <a:lnSpc>
                          <a:spcPct val="100000"/>
                        </a:lnSpc>
                        <a:spcBef>
                          <a:spcPts val="0"/>
                        </a:spcBef>
                        <a:spcAft>
                          <a:spcPts val="0"/>
                        </a:spcAft>
                        <a:buClr>
                          <a:schemeClr val="dk1"/>
                        </a:buClr>
                        <a:buSzPts val="1800"/>
                        <a:buFont typeface="Comic Sans MS"/>
                        <a:buNone/>
                      </a:pPr>
                      <a:r>
                        <a:rPr b="1" i="0" lang="en-GB" sz="1800" u="none" cap="none" strike="noStrike">
                          <a:solidFill>
                            <a:schemeClr val="dk1"/>
                          </a:solidFill>
                          <a:latin typeface="Gill Sans"/>
                          <a:ea typeface="Gill Sans"/>
                          <a:cs typeface="Gill Sans"/>
                          <a:sym typeface="Gill Sans"/>
                        </a:rPr>
                        <a:t>Awarded 2 GCSEs (5-5,   5-4)</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Comic Sans MS"/>
                        <a:buNone/>
                      </a:pPr>
                      <a:r>
                        <a:rPr b="1" i="0" lang="en-GB" sz="1600" u="none" cap="none" strike="noStrike">
                          <a:solidFill>
                            <a:schemeClr val="dk1"/>
                          </a:solidFill>
                          <a:latin typeface="Gill Sans"/>
                          <a:ea typeface="Gill Sans"/>
                          <a:cs typeface="Gill Sans"/>
                          <a:sym typeface="Gill Sans"/>
                        </a:rPr>
                        <a:t>Higher paper (9-4)</a:t>
                      </a:r>
                      <a:endParaRPr sz="1400" u="none" cap="none" strike="noStrike">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600"/>
                        <a:buFont typeface="Comic Sans MS"/>
                        <a:buNone/>
                      </a:pPr>
                      <a:r>
                        <a:rPr b="1" i="0" lang="en-GB" sz="1600" u="none" cap="none" strike="noStrike">
                          <a:solidFill>
                            <a:schemeClr val="dk1"/>
                          </a:solidFill>
                          <a:latin typeface="Gill Sans"/>
                          <a:ea typeface="Gill Sans"/>
                          <a:cs typeface="Gill Sans"/>
                          <a:sym typeface="Gill Sans"/>
                        </a:rPr>
                        <a:t>Foundation paper (5-1)</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omic Sans MS"/>
                        <a:buNone/>
                      </a:pPr>
                      <a:r>
                        <a:rPr b="1" i="0" lang="en-GB" sz="1800" u="none" cap="none" strike="noStrike">
                          <a:solidFill>
                            <a:schemeClr val="dk1"/>
                          </a:solidFill>
                          <a:latin typeface="Gill Sans"/>
                          <a:ea typeface="Gill Sans"/>
                          <a:cs typeface="Gill Sans"/>
                          <a:sym typeface="Gill Sans"/>
                        </a:rPr>
                        <a:t>8 lessons a fortnight</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omic Sans MS"/>
                        <a:buNone/>
                      </a:pPr>
                      <a:r>
                        <a:rPr b="1" lang="en-GB" sz="1800" u="none" cap="none" strike="noStrike">
                          <a:solidFill>
                            <a:schemeClr val="dk1"/>
                          </a:solidFill>
                          <a:latin typeface="Gill Sans"/>
                          <a:ea typeface="Gill Sans"/>
                          <a:cs typeface="Gill Sans"/>
                          <a:sym typeface="Gill Sans"/>
                        </a:rPr>
                        <a:t>1</a:t>
                      </a:r>
                      <a:r>
                        <a:rPr b="1" i="0" lang="en-GB" sz="1800" u="none" cap="none" strike="noStrike">
                          <a:solidFill>
                            <a:schemeClr val="dk1"/>
                          </a:solidFill>
                          <a:latin typeface="Gill Sans"/>
                          <a:ea typeface="Gill Sans"/>
                          <a:cs typeface="Gill Sans"/>
                          <a:sym typeface="Gill Sans"/>
                        </a:rPr>
                        <a:t> teacher</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27" name="Google Shape;427;gedf54eeb8e_0_136"/>
          <p:cNvSpPr/>
          <p:nvPr/>
        </p:nvSpPr>
        <p:spPr>
          <a:xfrm>
            <a:off x="352425" y="6181725"/>
            <a:ext cx="8534400" cy="384600"/>
          </a:xfrm>
          <a:prstGeom prst="roundRect">
            <a:avLst>
              <a:gd fmla="val 16667" name="adj"/>
            </a:avLst>
          </a:prstGeom>
          <a:solidFill>
            <a:srgbClr val="7030A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omic Sans MS"/>
              <a:buNone/>
            </a:pPr>
            <a:r>
              <a:rPr b="1" i="0" lang="en-GB" sz="1600" u="none" cap="none" strike="noStrike">
                <a:solidFill>
                  <a:schemeClr val="lt1"/>
                </a:solidFill>
                <a:latin typeface="Gill Sans"/>
                <a:ea typeface="Gill Sans"/>
                <a:cs typeface="Gill Sans"/>
                <a:sym typeface="Gill Sans"/>
              </a:rPr>
              <a:t>Focuses on recall and application with investigation skills</a:t>
            </a:r>
            <a:endParaRPr b="0" i="0" sz="1100" u="none" cap="none" strike="noStrike">
              <a:solidFill>
                <a:srgbClr val="000000"/>
              </a:solidFill>
              <a:latin typeface="Gill Sans"/>
              <a:ea typeface="Gill Sans"/>
              <a:cs typeface="Gill Sans"/>
              <a:sym typeface="Gill Sans"/>
            </a:endParaRPr>
          </a:p>
        </p:txBody>
      </p:sp>
      <p:pic>
        <p:nvPicPr>
          <p:cNvPr id="428" name="Google Shape;428;gedf54eeb8e_0_136"/>
          <p:cNvPicPr preferRelativeResize="0"/>
          <p:nvPr/>
        </p:nvPicPr>
        <p:blipFill rotWithShape="1">
          <a:blip r:embed="rId4">
            <a:alphaModFix/>
          </a:blip>
          <a:srcRect b="0" l="0" r="0" t="0"/>
          <a:stretch/>
        </p:blipFill>
        <p:spPr>
          <a:xfrm>
            <a:off x="457200" y="3607613"/>
            <a:ext cx="8324850" cy="2085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32" name="Shape 432"/>
        <p:cNvGrpSpPr/>
        <p:nvPr/>
      </p:nvGrpSpPr>
      <p:grpSpPr>
        <a:xfrm>
          <a:off x="0" y="0"/>
          <a:ext cx="0" cy="0"/>
          <a:chOff x="0" y="0"/>
          <a:chExt cx="0" cy="0"/>
        </a:xfrm>
      </p:grpSpPr>
      <p:pic>
        <p:nvPicPr>
          <p:cNvPr id="433" name="Google Shape;433;gedf54eeb8e_0_145"/>
          <p:cNvPicPr preferRelativeResize="0"/>
          <p:nvPr/>
        </p:nvPicPr>
        <p:blipFill rotWithShape="1">
          <a:blip r:embed="rId3">
            <a:alphaModFix amt="26000"/>
          </a:blip>
          <a:srcRect b="0" l="0" r="0" t="0"/>
          <a:stretch/>
        </p:blipFill>
        <p:spPr>
          <a:xfrm>
            <a:off x="-294483" y="-1588"/>
            <a:ext cx="9482136" cy="6953250"/>
          </a:xfrm>
          <a:prstGeom prst="rect">
            <a:avLst/>
          </a:prstGeom>
          <a:noFill/>
          <a:ln>
            <a:noFill/>
          </a:ln>
        </p:spPr>
      </p:pic>
      <p:sp>
        <p:nvSpPr>
          <p:cNvPr id="434" name="Google Shape;434;gedf54eeb8e_0_145"/>
          <p:cNvSpPr/>
          <p:nvPr/>
        </p:nvSpPr>
        <p:spPr>
          <a:xfrm>
            <a:off x="3581400" y="5005387"/>
            <a:ext cx="5446800" cy="158430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FFFF"/>
              </a:solidFill>
              <a:latin typeface="Arial"/>
              <a:ea typeface="Arial"/>
              <a:cs typeface="Arial"/>
              <a:sym typeface="Arial"/>
            </a:endParaRPr>
          </a:p>
        </p:txBody>
      </p:sp>
      <p:sp>
        <p:nvSpPr>
          <p:cNvPr id="435" name="Google Shape;435;gedf54eeb8e_0_145"/>
          <p:cNvSpPr/>
          <p:nvPr/>
        </p:nvSpPr>
        <p:spPr>
          <a:xfrm>
            <a:off x="171450" y="3249612"/>
            <a:ext cx="5446800" cy="158430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FFFF"/>
              </a:solidFill>
              <a:latin typeface="Arial"/>
              <a:ea typeface="Arial"/>
              <a:cs typeface="Arial"/>
              <a:sym typeface="Arial"/>
            </a:endParaRPr>
          </a:p>
        </p:txBody>
      </p:sp>
      <p:sp>
        <p:nvSpPr>
          <p:cNvPr id="436" name="Google Shape;436;gedf54eeb8e_0_145"/>
          <p:cNvSpPr txBox="1"/>
          <p:nvPr/>
        </p:nvSpPr>
        <p:spPr>
          <a:xfrm>
            <a:off x="77600" y="243587"/>
            <a:ext cx="80805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3200" u="none" cap="none" strike="noStrike">
                <a:solidFill>
                  <a:srgbClr val="000000"/>
                </a:solidFill>
                <a:latin typeface="Gill Sans"/>
                <a:ea typeface="Gill Sans"/>
                <a:cs typeface="Gill Sans"/>
                <a:sym typeface="Gill Sans"/>
              </a:rPr>
              <a:t>Pathway 2: Triple Science</a:t>
            </a:r>
            <a:endParaRPr b="0" i="0" sz="3200" u="none" cap="none" strike="noStrike">
              <a:solidFill>
                <a:srgbClr val="000000"/>
              </a:solidFill>
              <a:latin typeface="Gill Sans"/>
              <a:ea typeface="Gill Sans"/>
              <a:cs typeface="Gill Sans"/>
              <a:sym typeface="Gill Sans"/>
            </a:endParaRPr>
          </a:p>
        </p:txBody>
      </p:sp>
      <p:sp>
        <p:nvSpPr>
          <p:cNvPr id="437" name="Google Shape;437;gedf54eeb8e_0_145"/>
          <p:cNvSpPr txBox="1"/>
          <p:nvPr/>
        </p:nvSpPr>
        <p:spPr>
          <a:xfrm>
            <a:off x="171450" y="2718823"/>
            <a:ext cx="9021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Triple science students will sit </a:t>
            </a:r>
            <a:r>
              <a:rPr b="1" i="0" lang="en-GB" sz="1600" u="sng" cap="none" strike="noStrike">
                <a:solidFill>
                  <a:srgbClr val="000000"/>
                </a:solidFill>
                <a:latin typeface="Gill Sans"/>
                <a:ea typeface="Gill Sans"/>
                <a:cs typeface="Gill Sans"/>
                <a:sym typeface="Gill Sans"/>
              </a:rPr>
              <a:t>6 exams</a:t>
            </a:r>
            <a:r>
              <a:rPr b="1" i="0" lang="en-GB" sz="1600" u="none" cap="none" strike="noStrike">
                <a:solidFill>
                  <a:srgbClr val="000000"/>
                </a:solidFill>
                <a:latin typeface="Gill Sans"/>
                <a:ea typeface="Gill Sans"/>
                <a:cs typeface="Gill Sans"/>
                <a:sym typeface="Gill Sans"/>
              </a:rPr>
              <a:t> </a:t>
            </a:r>
            <a:r>
              <a:rPr b="0" i="0" lang="en-GB" sz="1600" u="none" cap="none" strike="noStrike">
                <a:solidFill>
                  <a:srgbClr val="000000"/>
                </a:solidFill>
                <a:latin typeface="Gill Sans"/>
                <a:ea typeface="Gill Sans"/>
                <a:cs typeface="Gill Sans"/>
                <a:sym typeface="Gill Sans"/>
              </a:rPr>
              <a:t>in total at the end of their course (2 for each discipline).</a:t>
            </a:r>
            <a:endParaRPr b="0" i="0" sz="1400" u="none" cap="none" strike="noStrike">
              <a:solidFill>
                <a:srgbClr val="000000"/>
              </a:solidFill>
              <a:latin typeface="Gill Sans"/>
              <a:ea typeface="Gill Sans"/>
              <a:cs typeface="Gill Sans"/>
              <a:sym typeface="Gill Sans"/>
            </a:endParaRPr>
          </a:p>
        </p:txBody>
      </p:sp>
      <p:sp>
        <p:nvSpPr>
          <p:cNvPr id="438" name="Google Shape;438;gedf54eeb8e_0_145"/>
          <p:cNvSpPr/>
          <p:nvPr/>
        </p:nvSpPr>
        <p:spPr>
          <a:xfrm>
            <a:off x="438150" y="3554412"/>
            <a:ext cx="1411200" cy="476100"/>
          </a:xfrm>
          <a:prstGeom prst="roundRect">
            <a:avLst>
              <a:gd fmla="val 16667" name="adj"/>
            </a:avLst>
          </a:prstGeom>
          <a:solidFill>
            <a:srgbClr val="87FC6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Biology</a:t>
            </a:r>
            <a:endParaRPr b="0" i="0" sz="1400" u="none" cap="none" strike="noStrike">
              <a:solidFill>
                <a:srgbClr val="000000"/>
              </a:solidFill>
              <a:latin typeface="Arial"/>
              <a:ea typeface="Arial"/>
              <a:cs typeface="Arial"/>
              <a:sym typeface="Arial"/>
            </a:endParaRPr>
          </a:p>
        </p:txBody>
      </p:sp>
      <p:sp>
        <p:nvSpPr>
          <p:cNvPr id="439" name="Google Shape;439;gedf54eeb8e_0_145"/>
          <p:cNvSpPr/>
          <p:nvPr/>
        </p:nvSpPr>
        <p:spPr>
          <a:xfrm>
            <a:off x="1989137" y="3554412"/>
            <a:ext cx="1695600" cy="476100"/>
          </a:xfrm>
          <a:prstGeom prst="roundRect">
            <a:avLst>
              <a:gd fmla="val 16667" name="adj"/>
            </a:avLst>
          </a:prstGeom>
          <a:solidFill>
            <a:srgbClr val="FFC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Chemistry</a:t>
            </a:r>
            <a:endParaRPr b="0" i="0" sz="1400" u="none" cap="none" strike="noStrike">
              <a:solidFill>
                <a:srgbClr val="000000"/>
              </a:solidFill>
              <a:latin typeface="Arial"/>
              <a:ea typeface="Arial"/>
              <a:cs typeface="Arial"/>
              <a:sym typeface="Arial"/>
            </a:endParaRPr>
          </a:p>
        </p:txBody>
      </p:sp>
      <p:sp>
        <p:nvSpPr>
          <p:cNvPr id="440" name="Google Shape;440;gedf54eeb8e_0_145"/>
          <p:cNvSpPr/>
          <p:nvPr/>
        </p:nvSpPr>
        <p:spPr>
          <a:xfrm>
            <a:off x="3825875" y="3568700"/>
            <a:ext cx="1484400" cy="477900"/>
          </a:xfrm>
          <a:prstGeom prst="roundRect">
            <a:avLst>
              <a:gd fmla="val 16667" name="adj"/>
            </a:avLst>
          </a:prstGeom>
          <a:solidFill>
            <a:srgbClr val="757BF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Physics</a:t>
            </a:r>
            <a:endParaRPr b="0" i="0" sz="1400" u="none" cap="none" strike="noStrike">
              <a:solidFill>
                <a:srgbClr val="000000"/>
              </a:solidFill>
              <a:latin typeface="Arial"/>
              <a:ea typeface="Arial"/>
              <a:cs typeface="Arial"/>
              <a:sym typeface="Arial"/>
            </a:endParaRPr>
          </a:p>
        </p:txBody>
      </p:sp>
      <p:sp>
        <p:nvSpPr>
          <p:cNvPr id="441" name="Google Shape;441;gedf54eeb8e_0_145"/>
          <p:cNvSpPr txBox="1"/>
          <p:nvPr/>
        </p:nvSpPr>
        <p:spPr>
          <a:xfrm>
            <a:off x="438150" y="4392612"/>
            <a:ext cx="5180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Gill Sans"/>
                <a:ea typeface="Gill Sans"/>
                <a:cs typeface="Gill Sans"/>
                <a:sym typeface="Gill Sans"/>
              </a:rPr>
              <a:t>Breadth paper = 1 hour 45 minutes , 90 marks</a:t>
            </a:r>
            <a:endParaRPr b="0" i="0" sz="1400" u="none" cap="none" strike="noStrike">
              <a:solidFill>
                <a:srgbClr val="000000"/>
              </a:solidFill>
              <a:latin typeface="Gill Sans"/>
              <a:ea typeface="Gill Sans"/>
              <a:cs typeface="Gill Sans"/>
              <a:sym typeface="Gill Sans"/>
            </a:endParaRPr>
          </a:p>
        </p:txBody>
      </p:sp>
      <p:sp>
        <p:nvSpPr>
          <p:cNvPr id="442" name="Google Shape;442;gedf54eeb8e_0_145"/>
          <p:cNvSpPr/>
          <p:nvPr/>
        </p:nvSpPr>
        <p:spPr>
          <a:xfrm rot="5400000">
            <a:off x="2730575" y="2287525"/>
            <a:ext cx="350700" cy="3859200"/>
          </a:xfrm>
          <a:prstGeom prst="rightBrace">
            <a:avLst>
              <a:gd fmla="val 164" name="adj1"/>
              <a:gd fmla="val 50000" name="adj2"/>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FFFF"/>
              </a:solidFill>
              <a:latin typeface="Arial"/>
              <a:ea typeface="Arial"/>
              <a:cs typeface="Arial"/>
              <a:sym typeface="Arial"/>
            </a:endParaRPr>
          </a:p>
        </p:txBody>
      </p:sp>
      <p:sp>
        <p:nvSpPr>
          <p:cNvPr id="443" name="Google Shape;443;gedf54eeb8e_0_145"/>
          <p:cNvSpPr/>
          <p:nvPr/>
        </p:nvSpPr>
        <p:spPr>
          <a:xfrm>
            <a:off x="3910012" y="5202237"/>
            <a:ext cx="1409700" cy="476100"/>
          </a:xfrm>
          <a:prstGeom prst="roundRect">
            <a:avLst>
              <a:gd fmla="val 16667" name="adj"/>
            </a:avLst>
          </a:prstGeom>
          <a:solidFill>
            <a:srgbClr val="87FC6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Biology</a:t>
            </a:r>
            <a:endParaRPr b="0" i="0" sz="1400" u="none" cap="none" strike="noStrike">
              <a:solidFill>
                <a:srgbClr val="000000"/>
              </a:solidFill>
              <a:latin typeface="Arial"/>
              <a:ea typeface="Arial"/>
              <a:cs typeface="Arial"/>
              <a:sym typeface="Arial"/>
            </a:endParaRPr>
          </a:p>
        </p:txBody>
      </p:sp>
      <p:sp>
        <p:nvSpPr>
          <p:cNvPr id="444" name="Google Shape;444;gedf54eeb8e_0_145"/>
          <p:cNvSpPr/>
          <p:nvPr/>
        </p:nvSpPr>
        <p:spPr>
          <a:xfrm>
            <a:off x="5461000" y="5202237"/>
            <a:ext cx="1695600" cy="476100"/>
          </a:xfrm>
          <a:prstGeom prst="roundRect">
            <a:avLst>
              <a:gd fmla="val 16667" name="adj"/>
            </a:avLst>
          </a:prstGeom>
          <a:solidFill>
            <a:srgbClr val="FFC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Chemistry</a:t>
            </a:r>
            <a:endParaRPr b="0" i="0" sz="1400" u="none" cap="none" strike="noStrike">
              <a:solidFill>
                <a:srgbClr val="000000"/>
              </a:solidFill>
              <a:latin typeface="Arial"/>
              <a:ea typeface="Arial"/>
              <a:cs typeface="Arial"/>
              <a:sym typeface="Arial"/>
            </a:endParaRPr>
          </a:p>
        </p:txBody>
      </p:sp>
      <p:sp>
        <p:nvSpPr>
          <p:cNvPr id="445" name="Google Shape;445;gedf54eeb8e_0_145"/>
          <p:cNvSpPr/>
          <p:nvPr/>
        </p:nvSpPr>
        <p:spPr>
          <a:xfrm>
            <a:off x="7296150" y="5216525"/>
            <a:ext cx="1485900" cy="476100"/>
          </a:xfrm>
          <a:prstGeom prst="roundRect">
            <a:avLst>
              <a:gd fmla="val 16667" name="adj"/>
            </a:avLst>
          </a:prstGeom>
          <a:solidFill>
            <a:srgbClr val="757BF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Physics</a:t>
            </a:r>
            <a:endParaRPr b="0" i="0" sz="1400" u="none" cap="none" strike="noStrike">
              <a:solidFill>
                <a:srgbClr val="000000"/>
              </a:solidFill>
              <a:latin typeface="Arial"/>
              <a:ea typeface="Arial"/>
              <a:cs typeface="Arial"/>
              <a:sym typeface="Arial"/>
            </a:endParaRPr>
          </a:p>
        </p:txBody>
      </p:sp>
      <p:sp>
        <p:nvSpPr>
          <p:cNvPr id="446" name="Google Shape;446;gedf54eeb8e_0_145"/>
          <p:cNvSpPr txBox="1"/>
          <p:nvPr/>
        </p:nvSpPr>
        <p:spPr>
          <a:xfrm>
            <a:off x="3910012" y="6040437"/>
            <a:ext cx="4960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Gill Sans"/>
                <a:ea typeface="Gill Sans"/>
                <a:cs typeface="Gill Sans"/>
                <a:sym typeface="Gill Sans"/>
              </a:rPr>
              <a:t>Depth paper = 1 hour 45 minutes , 90 marks</a:t>
            </a:r>
            <a:endParaRPr b="0" i="0" sz="1400" u="none" cap="none" strike="noStrike">
              <a:solidFill>
                <a:srgbClr val="000000"/>
              </a:solidFill>
              <a:latin typeface="Gill Sans"/>
              <a:ea typeface="Gill Sans"/>
              <a:cs typeface="Gill Sans"/>
              <a:sym typeface="Gill Sans"/>
            </a:endParaRPr>
          </a:p>
        </p:txBody>
      </p:sp>
      <p:sp>
        <p:nvSpPr>
          <p:cNvPr id="447" name="Google Shape;447;gedf54eeb8e_0_145"/>
          <p:cNvSpPr/>
          <p:nvPr/>
        </p:nvSpPr>
        <p:spPr>
          <a:xfrm rot="5400000">
            <a:off x="6201687" y="3934600"/>
            <a:ext cx="350700" cy="3860700"/>
          </a:xfrm>
          <a:prstGeom prst="rightBrace">
            <a:avLst>
              <a:gd fmla="val 164" name="adj1"/>
              <a:gd fmla="val 50000" name="adj2"/>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FFFF"/>
              </a:solidFill>
              <a:latin typeface="Arial"/>
              <a:ea typeface="Arial"/>
              <a:cs typeface="Arial"/>
              <a:sym typeface="Arial"/>
            </a:endParaRPr>
          </a:p>
        </p:txBody>
      </p:sp>
      <p:sp>
        <p:nvSpPr>
          <p:cNvPr id="448" name="Google Shape;448;gedf54eeb8e_0_145"/>
          <p:cNvSpPr/>
          <p:nvPr/>
        </p:nvSpPr>
        <p:spPr>
          <a:xfrm>
            <a:off x="5743575" y="3475037"/>
            <a:ext cx="3268800" cy="917700"/>
          </a:xfrm>
          <a:prstGeom prst="wedgeRoundRectCallout">
            <a:avLst>
              <a:gd fmla="val -58275" name="adj1"/>
              <a:gd fmla="val 60342" name="adj2"/>
              <a:gd fmla="val 0" name="adj3"/>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omic Sans MS"/>
              <a:buNone/>
            </a:pPr>
            <a:r>
              <a:rPr b="0" i="0" lang="en-GB" sz="1600" u="none" cap="none" strike="noStrike">
                <a:solidFill>
                  <a:srgbClr val="000000"/>
                </a:solidFill>
                <a:latin typeface="Gill Sans"/>
                <a:ea typeface="Gill Sans"/>
                <a:cs typeface="Gill Sans"/>
                <a:sym typeface="Gill Sans"/>
              </a:rPr>
              <a:t>Focus on wider recall and application of knowledge across all units</a:t>
            </a:r>
            <a:endParaRPr b="0" i="0" sz="1400" u="none" cap="none" strike="noStrike">
              <a:solidFill>
                <a:srgbClr val="000000"/>
              </a:solidFill>
              <a:latin typeface="Gill Sans"/>
              <a:ea typeface="Gill Sans"/>
              <a:cs typeface="Gill Sans"/>
              <a:sym typeface="Gill Sans"/>
            </a:endParaRPr>
          </a:p>
        </p:txBody>
      </p:sp>
      <p:sp>
        <p:nvSpPr>
          <p:cNvPr id="449" name="Google Shape;449;gedf54eeb8e_0_145"/>
          <p:cNvSpPr/>
          <p:nvPr/>
        </p:nvSpPr>
        <p:spPr>
          <a:xfrm>
            <a:off x="312725" y="5323450"/>
            <a:ext cx="3109200" cy="948600"/>
          </a:xfrm>
          <a:prstGeom prst="wedgeRoundRectCallout">
            <a:avLst>
              <a:gd fmla="val 71428" name="adj1"/>
              <a:gd fmla="val 20355" name="adj2"/>
              <a:gd fmla="val 0" name="adj3"/>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mic Sans MS"/>
              <a:buNone/>
            </a:pPr>
            <a:r>
              <a:rPr b="0" i="0" lang="en-GB" sz="1800" u="none" cap="none" strike="noStrike">
                <a:solidFill>
                  <a:srgbClr val="000000"/>
                </a:solidFill>
                <a:latin typeface="Gill Sans"/>
                <a:ea typeface="Gill Sans"/>
                <a:cs typeface="Gill Sans"/>
                <a:sym typeface="Gill Sans"/>
              </a:rPr>
              <a:t>Focus on practical skills, synoptically linking concepts together</a:t>
            </a:r>
            <a:endParaRPr b="0" i="0" sz="1400" u="none" cap="none" strike="noStrike">
              <a:solidFill>
                <a:srgbClr val="000000"/>
              </a:solidFill>
              <a:latin typeface="Gill Sans"/>
              <a:ea typeface="Gill Sans"/>
              <a:cs typeface="Gill Sans"/>
              <a:sym typeface="Gill Sans"/>
            </a:endParaRPr>
          </a:p>
        </p:txBody>
      </p:sp>
      <p:graphicFrame>
        <p:nvGraphicFramePr>
          <p:cNvPr id="450" name="Google Shape;450;gedf54eeb8e_0_145"/>
          <p:cNvGraphicFramePr/>
          <p:nvPr/>
        </p:nvGraphicFramePr>
        <p:xfrm>
          <a:off x="290512" y="1372136"/>
          <a:ext cx="3000000" cy="3000000"/>
        </p:xfrm>
        <a:graphic>
          <a:graphicData uri="http://schemas.openxmlformats.org/drawingml/2006/table">
            <a:tbl>
              <a:tblPr>
                <a:noFill/>
                <a:tableStyleId>{3AC7F659-61CD-4B75-BBCE-763B79C07CCB}</a:tableStyleId>
              </a:tblPr>
              <a:tblGrid>
                <a:gridCol w="2140350"/>
                <a:gridCol w="2138750"/>
                <a:gridCol w="2140350"/>
                <a:gridCol w="2138750"/>
              </a:tblGrid>
              <a:tr h="1023400">
                <a:tc>
                  <a:txBody>
                    <a:bodyPr/>
                    <a:lstStyle/>
                    <a:p>
                      <a:pPr indent="0" lvl="0" marL="0" marR="0" rtl="0" algn="ctr">
                        <a:lnSpc>
                          <a:spcPct val="100000"/>
                        </a:lnSpc>
                        <a:spcBef>
                          <a:spcPts val="0"/>
                        </a:spcBef>
                        <a:spcAft>
                          <a:spcPts val="0"/>
                        </a:spcAft>
                        <a:buClr>
                          <a:schemeClr val="dk1"/>
                        </a:buClr>
                        <a:buSzPts val="1800"/>
                        <a:buFont typeface="Comic Sans MS"/>
                        <a:buNone/>
                      </a:pPr>
                      <a:r>
                        <a:rPr b="1" i="0" lang="en-GB" sz="1800" u="none" cap="none" strike="noStrike">
                          <a:solidFill>
                            <a:schemeClr val="dk1"/>
                          </a:solidFill>
                          <a:latin typeface="Gill Sans"/>
                          <a:ea typeface="Gill Sans"/>
                          <a:cs typeface="Gill Sans"/>
                          <a:sym typeface="Gill Sans"/>
                        </a:rPr>
                        <a:t>Awarded 3 GCSEs (independent from each other)</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Comic Sans MS"/>
                        <a:buNone/>
                      </a:pPr>
                      <a:r>
                        <a:rPr b="1" i="0" lang="en-GB" sz="1600" u="none" cap="none" strike="noStrike">
                          <a:solidFill>
                            <a:schemeClr val="dk1"/>
                          </a:solidFill>
                          <a:latin typeface="Gill Sans"/>
                          <a:ea typeface="Gill Sans"/>
                          <a:cs typeface="Gill Sans"/>
                          <a:sym typeface="Gill Sans"/>
                        </a:rPr>
                        <a:t>Higher paper (9-4)</a:t>
                      </a:r>
                      <a:endParaRPr sz="1400" u="none" cap="none" strike="noStrike">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1600"/>
                        <a:buFont typeface="Comic Sans MS"/>
                        <a:buNone/>
                      </a:pPr>
                      <a:r>
                        <a:rPr b="1" i="0" lang="en-GB" sz="1600" u="none" cap="none" strike="noStrike">
                          <a:solidFill>
                            <a:schemeClr val="dk1"/>
                          </a:solidFill>
                          <a:latin typeface="Gill Sans"/>
                          <a:ea typeface="Gill Sans"/>
                          <a:cs typeface="Gill Sans"/>
                          <a:sym typeface="Gill Sans"/>
                        </a:rPr>
                        <a:t>Foundation paper (5-1)</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omic Sans MS"/>
                        <a:buNone/>
                      </a:pPr>
                      <a:r>
                        <a:rPr b="1" i="0" lang="en-GB" sz="1800" u="none" cap="none" strike="noStrike">
                          <a:solidFill>
                            <a:schemeClr val="dk1"/>
                          </a:solidFill>
                          <a:latin typeface="Gill Sans"/>
                          <a:ea typeface="Gill Sans"/>
                          <a:cs typeface="Gill Sans"/>
                          <a:sym typeface="Gill Sans"/>
                        </a:rPr>
                        <a:t>13 lessons a fortnight (total for all 3 sciences)</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omic Sans MS"/>
                        <a:buNone/>
                      </a:pPr>
                      <a:r>
                        <a:rPr b="1" lang="en-GB" sz="1800" u="none" cap="none" strike="noStrike">
                          <a:solidFill>
                            <a:schemeClr val="dk1"/>
                          </a:solidFill>
                          <a:latin typeface="Gill Sans"/>
                          <a:ea typeface="Gill Sans"/>
                          <a:cs typeface="Gill Sans"/>
                          <a:sym typeface="Gill Sans"/>
                        </a:rPr>
                        <a:t>3</a:t>
                      </a:r>
                      <a:r>
                        <a:rPr b="1" i="0" lang="en-GB" sz="1800" u="none" cap="none" strike="noStrike">
                          <a:solidFill>
                            <a:schemeClr val="dk1"/>
                          </a:solidFill>
                          <a:latin typeface="Gill Sans"/>
                          <a:ea typeface="Gill Sans"/>
                          <a:cs typeface="Gill Sans"/>
                          <a:sym typeface="Gill Sans"/>
                        </a:rPr>
                        <a:t> teachers (1 for each science)</a:t>
                      </a:r>
                      <a:endParaRPr sz="1400" u="none" cap="none" strike="noStrike">
                        <a:latin typeface="Gill Sans"/>
                        <a:ea typeface="Gill Sans"/>
                        <a:cs typeface="Gill Sans"/>
                        <a:sym typeface="Gill Sans"/>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54" name="Shape 454"/>
        <p:cNvGrpSpPr/>
        <p:nvPr/>
      </p:nvGrpSpPr>
      <p:grpSpPr>
        <a:xfrm>
          <a:off x="0" y="0"/>
          <a:ext cx="0" cy="0"/>
          <a:chOff x="0" y="0"/>
          <a:chExt cx="0" cy="0"/>
        </a:xfrm>
      </p:grpSpPr>
      <p:pic>
        <p:nvPicPr>
          <p:cNvPr id="455" name="Google Shape;455;gedf54eeb8e_0_167"/>
          <p:cNvPicPr preferRelativeResize="0"/>
          <p:nvPr/>
        </p:nvPicPr>
        <p:blipFill rotWithShape="1">
          <a:blip r:embed="rId3">
            <a:alphaModFix amt="58000"/>
          </a:blip>
          <a:srcRect b="0" l="0" r="0" t="0"/>
          <a:stretch/>
        </p:blipFill>
        <p:spPr>
          <a:xfrm>
            <a:off x="0" y="0"/>
            <a:ext cx="9147176" cy="6858000"/>
          </a:xfrm>
          <a:prstGeom prst="rect">
            <a:avLst/>
          </a:prstGeom>
          <a:noFill/>
          <a:ln>
            <a:noFill/>
          </a:ln>
        </p:spPr>
      </p:pic>
      <p:sp>
        <p:nvSpPr>
          <p:cNvPr id="456" name="Google Shape;456;gedf54eeb8e_0_167"/>
          <p:cNvSpPr txBox="1"/>
          <p:nvPr/>
        </p:nvSpPr>
        <p:spPr>
          <a:xfrm>
            <a:off x="436562" y="260350"/>
            <a:ext cx="80805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GB" sz="3200" u="none" cap="none" strike="noStrike">
                <a:solidFill>
                  <a:srgbClr val="000000"/>
                </a:solidFill>
                <a:latin typeface="Gill Sans"/>
                <a:ea typeface="Gill Sans"/>
                <a:cs typeface="Gill Sans"/>
                <a:sym typeface="Gill Sans"/>
              </a:rPr>
              <a:t>GCSE Curriculum</a:t>
            </a:r>
            <a:endParaRPr b="0" i="0" sz="3200" u="none" cap="none" strike="noStrike">
              <a:solidFill>
                <a:srgbClr val="000000"/>
              </a:solidFill>
              <a:latin typeface="Gill Sans"/>
              <a:ea typeface="Gill Sans"/>
              <a:cs typeface="Gill Sans"/>
              <a:sym typeface="Gill Sans"/>
            </a:endParaRPr>
          </a:p>
        </p:txBody>
      </p:sp>
      <p:pic>
        <p:nvPicPr>
          <p:cNvPr id="457" name="Google Shape;457;gedf54eeb8e_0_167"/>
          <p:cNvPicPr preferRelativeResize="0"/>
          <p:nvPr/>
        </p:nvPicPr>
        <p:blipFill rotWithShape="1">
          <a:blip r:embed="rId4">
            <a:alphaModFix/>
          </a:blip>
          <a:srcRect b="0" l="0" r="0" t="0"/>
          <a:stretch/>
        </p:blipFill>
        <p:spPr>
          <a:xfrm>
            <a:off x="8123237" y="163512"/>
            <a:ext cx="725487" cy="1008062"/>
          </a:xfrm>
          <a:prstGeom prst="rect">
            <a:avLst/>
          </a:prstGeom>
          <a:noFill/>
          <a:ln>
            <a:noFill/>
          </a:ln>
        </p:spPr>
      </p:pic>
      <p:sp>
        <p:nvSpPr>
          <p:cNvPr id="458" name="Google Shape;458;gedf54eeb8e_0_167"/>
          <p:cNvSpPr txBox="1"/>
          <p:nvPr/>
        </p:nvSpPr>
        <p:spPr>
          <a:xfrm>
            <a:off x="179387" y="1412875"/>
            <a:ext cx="4176600" cy="1923900"/>
          </a:xfrm>
          <a:prstGeom prst="rect">
            <a:avLst/>
          </a:prstGeom>
          <a:noFill/>
          <a:ln cap="flat" cmpd="sng" w="9525">
            <a:solidFill>
              <a:srgbClr val="87FC6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Gill Sans"/>
                <a:ea typeface="Gill Sans"/>
                <a:cs typeface="Gill Sans"/>
                <a:sym typeface="Gill Sans"/>
              </a:rPr>
              <a:t>Biology (6 units)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FFFF"/>
              </a:buClr>
              <a:buSzPts val="700"/>
              <a:buFont typeface="Arial"/>
              <a:buNone/>
            </a:pPr>
            <a:r>
              <a:t/>
            </a:r>
            <a:endParaRPr b="1" i="0" sz="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Gill Sans"/>
                <a:ea typeface="Gill Sans"/>
                <a:cs typeface="Gill Sans"/>
                <a:sym typeface="Gill Sans"/>
              </a:rPr>
              <a:t>B1- You and Your Genes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B2- Keeping Healthy</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B3- Living Together- Food and Ecosystems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B4- Using Food and Controlling Growth</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B5- The Human Body- Staying Alive</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B6- Life on Earth: Past, present and future</a:t>
            </a:r>
            <a:r>
              <a:rPr b="0" i="0" lang="en-GB"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59" name="Google Shape;459;gedf54eeb8e_0_167"/>
          <p:cNvSpPr txBox="1"/>
          <p:nvPr/>
        </p:nvSpPr>
        <p:spPr>
          <a:xfrm>
            <a:off x="4816475" y="1412875"/>
            <a:ext cx="4032300" cy="1923900"/>
          </a:xfrm>
          <a:prstGeom prst="rect">
            <a:avLst/>
          </a:prstGeom>
          <a:noFill/>
          <a:ln cap="flat" cmpd="sng" w="9525">
            <a:solidFill>
              <a:srgbClr val="FFC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Gill Sans"/>
                <a:ea typeface="Gill Sans"/>
                <a:cs typeface="Gill Sans"/>
                <a:sym typeface="Gill Sans"/>
              </a:rPr>
              <a:t>Chemistry (6 units)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FFFF"/>
              </a:buClr>
              <a:buSzPts val="700"/>
              <a:buFont typeface="Arial"/>
              <a:buNone/>
            </a:pPr>
            <a:r>
              <a:t/>
            </a:r>
            <a:endParaRPr b="1" i="0" sz="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Gill Sans"/>
                <a:ea typeface="Gill Sans"/>
                <a:cs typeface="Gill Sans"/>
                <a:sym typeface="Gill Sans"/>
              </a:rPr>
              <a:t>C1- Air and Water</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C2- Chemical Patterns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C3- Chemicals of the Natural Environment</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C4- Material Choices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C5- Chemical Analysis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C6- Making Useful Chemicals</a:t>
            </a:r>
            <a:endParaRPr b="0" i="0" sz="1400" u="none" cap="none" strike="noStrike">
              <a:solidFill>
                <a:srgbClr val="000000"/>
              </a:solidFill>
              <a:latin typeface="Gill Sans"/>
              <a:ea typeface="Gill Sans"/>
              <a:cs typeface="Gill Sans"/>
              <a:sym typeface="Gill Sans"/>
            </a:endParaRPr>
          </a:p>
        </p:txBody>
      </p:sp>
      <p:sp>
        <p:nvSpPr>
          <p:cNvPr id="460" name="Google Shape;460;gedf54eeb8e_0_167"/>
          <p:cNvSpPr txBox="1"/>
          <p:nvPr/>
        </p:nvSpPr>
        <p:spPr>
          <a:xfrm>
            <a:off x="193675" y="3927475"/>
            <a:ext cx="4162500" cy="1923900"/>
          </a:xfrm>
          <a:prstGeom prst="rect">
            <a:avLst/>
          </a:prstGeom>
          <a:noFill/>
          <a:ln cap="flat" cmpd="sng" w="9525">
            <a:solidFill>
              <a:srgbClr val="757BFB"/>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Gill Sans"/>
                <a:ea typeface="Gill Sans"/>
                <a:cs typeface="Gill Sans"/>
                <a:sym typeface="Gill Sans"/>
              </a:rPr>
              <a:t>Physics (6 units)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FFFF"/>
              </a:buClr>
              <a:buSzPts val="700"/>
              <a:buFont typeface="Arial"/>
              <a:buNone/>
            </a:pPr>
            <a:r>
              <a:t/>
            </a:r>
            <a:endParaRPr b="1" i="0" sz="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Gill Sans"/>
                <a:ea typeface="Gill Sans"/>
                <a:cs typeface="Gill Sans"/>
                <a:sym typeface="Gill Sans"/>
              </a:rPr>
              <a:t>P1- Radiation and Waves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P2- Sustainable Energy</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P3- Electric Circuits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P4- Explaining Motion</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P5- Radioactive Materials</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ill Sans"/>
                <a:ea typeface="Gill Sans"/>
                <a:cs typeface="Gill Sans"/>
                <a:sym typeface="Gill Sans"/>
              </a:rPr>
              <a:t>P6- Matter: Models and Explanations</a:t>
            </a:r>
            <a:endParaRPr b="0" i="0" sz="1400" u="none" cap="none" strike="noStrike">
              <a:solidFill>
                <a:srgbClr val="000000"/>
              </a:solidFill>
              <a:latin typeface="Gill Sans"/>
              <a:ea typeface="Gill Sans"/>
              <a:cs typeface="Gill Sans"/>
              <a:sym typeface="Gill Sans"/>
            </a:endParaRPr>
          </a:p>
        </p:txBody>
      </p:sp>
      <p:sp>
        <p:nvSpPr>
          <p:cNvPr id="461" name="Google Shape;461;gedf54eeb8e_0_167"/>
          <p:cNvSpPr txBox="1"/>
          <p:nvPr/>
        </p:nvSpPr>
        <p:spPr>
          <a:xfrm>
            <a:off x="0" y="6308725"/>
            <a:ext cx="9144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0" i="0" lang="en-GB" sz="1800" u="none" cap="none" strike="noStrike">
                <a:solidFill>
                  <a:srgbClr val="FF0000"/>
                </a:solidFill>
                <a:latin typeface="Gill Sans"/>
                <a:ea typeface="Gill Sans"/>
                <a:cs typeface="Gill Sans"/>
                <a:sym typeface="Gill Sans"/>
              </a:rPr>
              <a:t>N.B. Students completed unit </a:t>
            </a:r>
            <a:r>
              <a:rPr b="1" i="0" lang="en-GB" sz="1800" u="sng" cap="none" strike="noStrike">
                <a:solidFill>
                  <a:srgbClr val="FF0000"/>
                </a:solidFill>
                <a:latin typeface="Gill Sans"/>
                <a:ea typeface="Gill Sans"/>
                <a:cs typeface="Gill Sans"/>
                <a:sym typeface="Gill Sans"/>
              </a:rPr>
              <a:t>B1, C1 and P1</a:t>
            </a:r>
            <a:r>
              <a:rPr b="0" i="0" lang="en-GB" sz="1800" u="none" cap="none" strike="noStrike">
                <a:solidFill>
                  <a:srgbClr val="FF0000"/>
                </a:solidFill>
                <a:latin typeface="Gill Sans"/>
                <a:ea typeface="Gill Sans"/>
                <a:cs typeface="Gill Sans"/>
                <a:sym typeface="Gill Sans"/>
              </a:rPr>
              <a:t> in the summer term of Year 9.</a:t>
            </a:r>
            <a:endParaRPr b="0" i="0" sz="1400" u="none" cap="none" strike="noStrike">
              <a:solidFill>
                <a:srgbClr val="000000"/>
              </a:solidFill>
              <a:latin typeface="Gill Sans"/>
              <a:ea typeface="Gill Sans"/>
              <a:cs typeface="Gill Sans"/>
              <a:sym typeface="Gill Sans"/>
            </a:endParaRPr>
          </a:p>
        </p:txBody>
      </p:sp>
      <p:pic>
        <p:nvPicPr>
          <p:cNvPr descr="Image result for green tick" id="462" name="Google Shape;462;gedf54eeb8e_0_167"/>
          <p:cNvPicPr preferRelativeResize="0"/>
          <p:nvPr/>
        </p:nvPicPr>
        <p:blipFill rotWithShape="1">
          <a:blip r:embed="rId5">
            <a:alphaModFix/>
          </a:blip>
          <a:srcRect b="0" l="0" r="0" t="0"/>
          <a:stretch/>
        </p:blipFill>
        <p:spPr>
          <a:xfrm>
            <a:off x="8424862" y="6275387"/>
            <a:ext cx="327025" cy="322262"/>
          </a:xfrm>
          <a:prstGeom prst="rect">
            <a:avLst/>
          </a:prstGeom>
          <a:noFill/>
          <a:ln>
            <a:noFill/>
          </a:ln>
        </p:spPr>
      </p:pic>
      <p:pic>
        <p:nvPicPr>
          <p:cNvPr descr="Image result for green tick" id="463" name="Google Shape;463;gedf54eeb8e_0_167"/>
          <p:cNvPicPr preferRelativeResize="0"/>
          <p:nvPr/>
        </p:nvPicPr>
        <p:blipFill rotWithShape="1">
          <a:blip r:embed="rId6">
            <a:alphaModFix/>
          </a:blip>
          <a:srcRect b="0" l="0" r="0" t="0"/>
          <a:stretch/>
        </p:blipFill>
        <p:spPr>
          <a:xfrm>
            <a:off x="2555875" y="1746250"/>
            <a:ext cx="298450" cy="293687"/>
          </a:xfrm>
          <a:prstGeom prst="rect">
            <a:avLst/>
          </a:prstGeom>
          <a:noFill/>
          <a:ln>
            <a:noFill/>
          </a:ln>
        </p:spPr>
      </p:pic>
      <p:pic>
        <p:nvPicPr>
          <p:cNvPr descr="Image result for green tick" id="464" name="Google Shape;464;gedf54eeb8e_0_167"/>
          <p:cNvPicPr preferRelativeResize="0"/>
          <p:nvPr/>
        </p:nvPicPr>
        <p:blipFill rotWithShape="1">
          <a:blip r:embed="rId6">
            <a:alphaModFix/>
          </a:blip>
          <a:srcRect b="0" l="0" r="0" t="0"/>
          <a:stretch/>
        </p:blipFill>
        <p:spPr>
          <a:xfrm>
            <a:off x="2695575" y="4200525"/>
            <a:ext cx="298450" cy="293687"/>
          </a:xfrm>
          <a:prstGeom prst="rect">
            <a:avLst/>
          </a:prstGeom>
          <a:noFill/>
          <a:ln>
            <a:noFill/>
          </a:ln>
        </p:spPr>
      </p:pic>
      <p:pic>
        <p:nvPicPr>
          <p:cNvPr descr="Image result for green tick" id="465" name="Google Shape;465;gedf54eeb8e_0_167"/>
          <p:cNvPicPr preferRelativeResize="0"/>
          <p:nvPr/>
        </p:nvPicPr>
        <p:blipFill rotWithShape="1">
          <a:blip r:embed="rId6">
            <a:alphaModFix/>
          </a:blip>
          <a:srcRect b="0" l="0" r="0" t="0"/>
          <a:stretch/>
        </p:blipFill>
        <p:spPr>
          <a:xfrm>
            <a:off x="6583362" y="1725612"/>
            <a:ext cx="298450" cy="293687"/>
          </a:xfrm>
          <a:prstGeom prst="rect">
            <a:avLst/>
          </a:prstGeom>
          <a:noFill/>
          <a:ln>
            <a:noFill/>
          </a:ln>
        </p:spPr>
      </p:pic>
      <p:pic>
        <p:nvPicPr>
          <p:cNvPr id="466" name="Google Shape;466;gedf54eeb8e_0_167"/>
          <p:cNvPicPr preferRelativeResize="0"/>
          <p:nvPr/>
        </p:nvPicPr>
        <p:blipFill rotWithShape="1">
          <a:blip r:embed="rId7">
            <a:alphaModFix/>
          </a:blip>
          <a:srcRect b="0" l="0" r="0" t="0"/>
          <a:stretch/>
        </p:blipFill>
        <p:spPr>
          <a:xfrm>
            <a:off x="4787900" y="3578225"/>
            <a:ext cx="3944937" cy="249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70" name="Shape 470"/>
        <p:cNvGrpSpPr/>
        <p:nvPr/>
      </p:nvGrpSpPr>
      <p:grpSpPr>
        <a:xfrm>
          <a:off x="0" y="0"/>
          <a:ext cx="0" cy="0"/>
          <a:chOff x="0" y="0"/>
          <a:chExt cx="0" cy="0"/>
        </a:xfrm>
      </p:grpSpPr>
      <p:pic>
        <p:nvPicPr>
          <p:cNvPr id="471" name="Google Shape;471;gedf54eeb8e_0_182"/>
          <p:cNvPicPr preferRelativeResize="0"/>
          <p:nvPr/>
        </p:nvPicPr>
        <p:blipFill rotWithShape="1">
          <a:blip r:embed="rId3">
            <a:alphaModFix amt="19000"/>
          </a:blip>
          <a:srcRect b="0" l="0" r="0" t="0"/>
          <a:stretch/>
        </p:blipFill>
        <p:spPr>
          <a:xfrm>
            <a:off x="0" y="0"/>
            <a:ext cx="9128125" cy="6858000"/>
          </a:xfrm>
          <a:prstGeom prst="rect">
            <a:avLst/>
          </a:prstGeom>
          <a:noFill/>
          <a:ln>
            <a:noFill/>
          </a:ln>
        </p:spPr>
      </p:pic>
      <p:pic>
        <p:nvPicPr>
          <p:cNvPr id="472" name="Google Shape;472;gedf54eeb8e_0_182"/>
          <p:cNvPicPr preferRelativeResize="0"/>
          <p:nvPr/>
        </p:nvPicPr>
        <p:blipFill rotWithShape="1">
          <a:blip r:embed="rId4">
            <a:alphaModFix/>
          </a:blip>
          <a:srcRect b="0" l="0" r="0" t="0"/>
          <a:stretch/>
        </p:blipFill>
        <p:spPr>
          <a:xfrm>
            <a:off x="7108825" y="1906587"/>
            <a:ext cx="1876425" cy="2635251"/>
          </a:xfrm>
          <a:prstGeom prst="rect">
            <a:avLst/>
          </a:prstGeom>
          <a:noFill/>
          <a:ln>
            <a:noFill/>
          </a:ln>
        </p:spPr>
      </p:pic>
      <p:sp>
        <p:nvSpPr>
          <p:cNvPr id="473" name="Google Shape;473;gedf54eeb8e_0_182"/>
          <p:cNvSpPr txBox="1"/>
          <p:nvPr/>
        </p:nvSpPr>
        <p:spPr>
          <a:xfrm>
            <a:off x="221455" y="305828"/>
            <a:ext cx="82644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GB" sz="3200" u="none" cap="none" strike="noStrike">
                <a:solidFill>
                  <a:srgbClr val="000000"/>
                </a:solidFill>
                <a:latin typeface="Gill Sans"/>
                <a:ea typeface="Gill Sans"/>
                <a:cs typeface="Gill Sans"/>
                <a:sym typeface="Gill Sans"/>
              </a:rPr>
              <a:t>Practical Skills</a:t>
            </a:r>
            <a:endParaRPr b="1" i="0" sz="3200" u="none" cap="none" strike="noStrike">
              <a:solidFill>
                <a:srgbClr val="000000"/>
              </a:solidFill>
              <a:latin typeface="Gill Sans"/>
              <a:ea typeface="Gill Sans"/>
              <a:cs typeface="Gill Sans"/>
              <a:sym typeface="Gill Sans"/>
            </a:endParaRPr>
          </a:p>
        </p:txBody>
      </p:sp>
      <p:pic>
        <p:nvPicPr>
          <p:cNvPr id="474" name="Google Shape;474;gedf54eeb8e_0_182"/>
          <p:cNvPicPr preferRelativeResize="0"/>
          <p:nvPr/>
        </p:nvPicPr>
        <p:blipFill rotWithShape="1">
          <a:blip r:embed="rId5">
            <a:alphaModFix/>
          </a:blip>
          <a:srcRect b="0" l="0" r="0" t="0"/>
          <a:stretch/>
        </p:blipFill>
        <p:spPr>
          <a:xfrm>
            <a:off x="8123237" y="163512"/>
            <a:ext cx="725487" cy="1008062"/>
          </a:xfrm>
          <a:prstGeom prst="rect">
            <a:avLst/>
          </a:prstGeom>
          <a:noFill/>
          <a:ln>
            <a:noFill/>
          </a:ln>
        </p:spPr>
      </p:pic>
      <p:sp>
        <p:nvSpPr>
          <p:cNvPr id="475" name="Google Shape;475;gedf54eeb8e_0_182"/>
          <p:cNvSpPr txBox="1"/>
          <p:nvPr/>
        </p:nvSpPr>
        <p:spPr>
          <a:xfrm>
            <a:off x="168275" y="1182687"/>
            <a:ext cx="8975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Gill Sans"/>
                <a:ea typeface="Gill Sans"/>
                <a:cs typeface="Gill Sans"/>
                <a:sym typeface="Gill Sans"/>
              </a:rPr>
              <a:t>The ‘old style’ controlled assessment/coursework part of the GCSE courses </a:t>
            </a:r>
            <a:r>
              <a:rPr lang="en-GB" sz="2000">
                <a:solidFill>
                  <a:schemeClr val="dk1"/>
                </a:solidFill>
                <a:latin typeface="Gill Sans"/>
                <a:ea typeface="Gill Sans"/>
                <a:cs typeface="Gill Sans"/>
                <a:sym typeface="Gill Sans"/>
              </a:rPr>
              <a:t>was</a:t>
            </a:r>
            <a:r>
              <a:rPr b="0" i="0" lang="en-GB" sz="2000" u="none" cap="none" strike="noStrike">
                <a:solidFill>
                  <a:schemeClr val="dk1"/>
                </a:solidFill>
                <a:latin typeface="Gill Sans"/>
                <a:ea typeface="Gill Sans"/>
                <a:cs typeface="Gill Sans"/>
                <a:sym typeface="Gill Sans"/>
              </a:rPr>
              <a:t> phased out (used to be 25% of overall marks).</a:t>
            </a:r>
            <a:endParaRPr b="0" i="0" sz="1400" u="none" cap="none" strike="noStrike">
              <a:solidFill>
                <a:srgbClr val="000000"/>
              </a:solidFill>
              <a:latin typeface="Gill Sans"/>
              <a:ea typeface="Gill Sans"/>
              <a:cs typeface="Gill Sans"/>
              <a:sym typeface="Gill Sans"/>
            </a:endParaRPr>
          </a:p>
        </p:txBody>
      </p:sp>
      <p:sp>
        <p:nvSpPr>
          <p:cNvPr id="476" name="Google Shape;476;gedf54eeb8e_0_182"/>
          <p:cNvSpPr txBox="1"/>
          <p:nvPr/>
        </p:nvSpPr>
        <p:spPr>
          <a:xfrm>
            <a:off x="168275" y="2070100"/>
            <a:ext cx="5256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GB" sz="2000" u="sng" cap="none" strike="noStrike">
                <a:solidFill>
                  <a:schemeClr val="dk1"/>
                </a:solidFill>
                <a:latin typeface="Gill Sans"/>
                <a:ea typeface="Gill Sans"/>
                <a:cs typeface="Gill Sans"/>
                <a:sym typeface="Gill Sans"/>
              </a:rPr>
              <a:t>Practical skills</a:t>
            </a:r>
            <a:r>
              <a:rPr b="0" i="0" lang="en-GB" sz="2000" u="none" cap="none" strike="noStrike">
                <a:solidFill>
                  <a:schemeClr val="dk1"/>
                </a:solidFill>
                <a:latin typeface="Gill Sans"/>
                <a:ea typeface="Gill Sans"/>
                <a:cs typeface="Gill Sans"/>
                <a:sym typeface="Gill Sans"/>
              </a:rPr>
              <a:t> will be </a:t>
            </a:r>
            <a:r>
              <a:rPr b="1" i="0" lang="en-GB" sz="2000" u="sng" cap="none" strike="noStrike">
                <a:solidFill>
                  <a:schemeClr val="dk1"/>
                </a:solidFill>
                <a:latin typeface="Gill Sans"/>
                <a:ea typeface="Gill Sans"/>
                <a:cs typeface="Gill Sans"/>
                <a:sym typeface="Gill Sans"/>
              </a:rPr>
              <a:t>embedded</a:t>
            </a:r>
            <a:r>
              <a:rPr b="0" i="0" lang="en-GB" sz="2000" u="none" cap="none" strike="noStrike">
                <a:solidFill>
                  <a:schemeClr val="dk1"/>
                </a:solidFill>
                <a:latin typeface="Gill Sans"/>
                <a:ea typeface="Gill Sans"/>
                <a:cs typeface="Gill Sans"/>
                <a:sym typeface="Gill Sans"/>
              </a:rPr>
              <a:t> into the science curriculum.</a:t>
            </a:r>
            <a:endParaRPr b="0" i="0" sz="1400" u="none" cap="none" strike="noStrike">
              <a:solidFill>
                <a:srgbClr val="000000"/>
              </a:solidFill>
              <a:latin typeface="Gill Sans"/>
              <a:ea typeface="Gill Sans"/>
              <a:cs typeface="Gill Sans"/>
              <a:sym typeface="Gill Sans"/>
            </a:endParaRPr>
          </a:p>
        </p:txBody>
      </p:sp>
      <p:sp>
        <p:nvSpPr>
          <p:cNvPr id="477" name="Google Shape;477;gedf54eeb8e_0_182"/>
          <p:cNvSpPr txBox="1"/>
          <p:nvPr/>
        </p:nvSpPr>
        <p:spPr>
          <a:xfrm>
            <a:off x="168275" y="2979737"/>
            <a:ext cx="4795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Gill Sans"/>
                <a:ea typeface="Gill Sans"/>
                <a:cs typeface="Gill Sans"/>
                <a:sym typeface="Gill Sans"/>
              </a:rPr>
              <a:t>These skills will then be </a:t>
            </a:r>
            <a:r>
              <a:rPr b="1" i="0" lang="en-GB" sz="2000" u="sng" cap="none" strike="noStrike">
                <a:solidFill>
                  <a:schemeClr val="dk1"/>
                </a:solidFill>
                <a:latin typeface="Gill Sans"/>
                <a:ea typeface="Gill Sans"/>
                <a:cs typeface="Gill Sans"/>
                <a:sym typeface="Gill Sans"/>
              </a:rPr>
              <a:t>examined in their final GCSE exams</a:t>
            </a:r>
            <a:r>
              <a:rPr b="0" i="0" lang="en-GB" sz="2000" u="none" cap="none" strike="noStrike">
                <a:solidFill>
                  <a:schemeClr val="dk1"/>
                </a:solidFill>
                <a:latin typeface="Gill Sans"/>
                <a:ea typeface="Gill Sans"/>
                <a:cs typeface="Gill Sans"/>
                <a:sym typeface="Gill Sans"/>
              </a:rPr>
              <a:t> across all papers</a:t>
            </a:r>
            <a:r>
              <a:rPr b="0" i="0" lang="en-GB" sz="20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78" name="Google Shape;478;gedf54eeb8e_0_182"/>
          <p:cNvSpPr txBox="1"/>
          <p:nvPr/>
        </p:nvSpPr>
        <p:spPr>
          <a:xfrm>
            <a:off x="6238750" y="4868937"/>
            <a:ext cx="2746500" cy="155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GB" sz="1900" u="none" cap="none" strike="noStrike">
                <a:solidFill>
                  <a:schemeClr val="dk1"/>
                </a:solidFill>
                <a:latin typeface="Gill Sans"/>
                <a:ea typeface="Gill Sans"/>
                <a:cs typeface="Gill Sans"/>
                <a:sym typeface="Gill Sans"/>
              </a:rPr>
              <a:t>Students are shown and undertake these experiments in structured lessons which allow for analysis and evaluation.</a:t>
            </a:r>
            <a:endParaRPr b="0" i="0" sz="1300" u="none" cap="none" strike="noStrike">
              <a:solidFill>
                <a:srgbClr val="000000"/>
              </a:solidFill>
              <a:latin typeface="Gill Sans"/>
              <a:ea typeface="Gill Sans"/>
              <a:cs typeface="Gill Sans"/>
              <a:sym typeface="Gill Sans"/>
            </a:endParaRPr>
          </a:p>
        </p:txBody>
      </p:sp>
      <p:pic>
        <p:nvPicPr>
          <p:cNvPr id="479" name="Google Shape;479;gedf54eeb8e_0_182"/>
          <p:cNvPicPr preferRelativeResize="0"/>
          <p:nvPr/>
        </p:nvPicPr>
        <p:blipFill rotWithShape="1">
          <a:blip r:embed="rId6">
            <a:alphaModFix/>
          </a:blip>
          <a:srcRect b="0" l="0" r="0" t="0"/>
          <a:stretch/>
        </p:blipFill>
        <p:spPr>
          <a:xfrm>
            <a:off x="3779837" y="4010025"/>
            <a:ext cx="2176462" cy="2635250"/>
          </a:xfrm>
          <a:prstGeom prst="rect">
            <a:avLst/>
          </a:prstGeom>
          <a:noFill/>
          <a:ln>
            <a:noFill/>
          </a:ln>
        </p:spPr>
      </p:pic>
      <p:pic>
        <p:nvPicPr>
          <p:cNvPr id="480" name="Google Shape;480;gedf54eeb8e_0_182"/>
          <p:cNvPicPr preferRelativeResize="0"/>
          <p:nvPr/>
        </p:nvPicPr>
        <p:blipFill rotWithShape="1">
          <a:blip r:embed="rId7">
            <a:alphaModFix/>
          </a:blip>
          <a:srcRect b="0" l="0" r="0" t="0"/>
          <a:stretch/>
        </p:blipFill>
        <p:spPr>
          <a:xfrm>
            <a:off x="214312" y="4305300"/>
            <a:ext cx="3390901" cy="2339975"/>
          </a:xfrm>
          <a:prstGeom prst="rect">
            <a:avLst/>
          </a:prstGeom>
          <a:noFill/>
          <a:ln>
            <a:noFill/>
          </a:ln>
        </p:spPr>
      </p:pic>
      <p:pic>
        <p:nvPicPr>
          <p:cNvPr id="481" name="Google Shape;481;gedf54eeb8e_0_182"/>
          <p:cNvPicPr preferRelativeResize="0"/>
          <p:nvPr/>
        </p:nvPicPr>
        <p:blipFill rotWithShape="1">
          <a:blip r:embed="rId8">
            <a:alphaModFix/>
          </a:blip>
          <a:srcRect b="0" l="0" r="0" t="0"/>
          <a:stretch/>
        </p:blipFill>
        <p:spPr>
          <a:xfrm rot="-600000">
            <a:off x="5481637" y="2068512"/>
            <a:ext cx="1298575" cy="180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85" name="Shape 485"/>
        <p:cNvGrpSpPr/>
        <p:nvPr/>
      </p:nvGrpSpPr>
      <p:grpSpPr>
        <a:xfrm>
          <a:off x="0" y="0"/>
          <a:ext cx="0" cy="0"/>
          <a:chOff x="0" y="0"/>
          <a:chExt cx="0" cy="0"/>
        </a:xfrm>
      </p:grpSpPr>
      <p:pic>
        <p:nvPicPr>
          <p:cNvPr id="486" name="Google Shape;486;gedf54eeb8e_0_196"/>
          <p:cNvPicPr preferRelativeResize="0"/>
          <p:nvPr/>
        </p:nvPicPr>
        <p:blipFill rotWithShape="1">
          <a:blip r:embed="rId3">
            <a:alphaModFix amt="19000"/>
          </a:blip>
          <a:srcRect b="0" l="0" r="0" t="0"/>
          <a:stretch/>
        </p:blipFill>
        <p:spPr>
          <a:xfrm>
            <a:off x="0" y="0"/>
            <a:ext cx="9128125" cy="6858000"/>
          </a:xfrm>
          <a:prstGeom prst="rect">
            <a:avLst/>
          </a:prstGeom>
          <a:noFill/>
          <a:ln>
            <a:noFill/>
          </a:ln>
        </p:spPr>
      </p:pic>
      <p:graphicFrame>
        <p:nvGraphicFramePr>
          <p:cNvPr id="487" name="Google Shape;487;gedf54eeb8e_0_196"/>
          <p:cNvGraphicFramePr/>
          <p:nvPr/>
        </p:nvGraphicFramePr>
        <p:xfrm>
          <a:off x="410385" y="2786696"/>
          <a:ext cx="3000000" cy="3000000"/>
        </p:xfrm>
        <a:graphic>
          <a:graphicData uri="http://schemas.openxmlformats.org/drawingml/2006/table">
            <a:tbl>
              <a:tblPr bandRow="1" firstRow="1">
                <a:noFill/>
                <a:tableStyleId>{3AC7F659-61CD-4B75-BBCE-763B79C07CCB}</a:tableStyleId>
              </a:tblPr>
              <a:tblGrid>
                <a:gridCol w="2098625"/>
                <a:gridCol w="3450200"/>
                <a:gridCol w="2774425"/>
              </a:tblGrid>
              <a:tr h="379550">
                <a:tc>
                  <a:txBody>
                    <a:bodyPr/>
                    <a:lstStyle/>
                    <a:p>
                      <a:pPr indent="0" lvl="0" marL="0" marR="0" rtl="0" algn="l">
                        <a:lnSpc>
                          <a:spcPct val="100000"/>
                        </a:lnSpc>
                        <a:spcBef>
                          <a:spcPts val="0"/>
                        </a:spcBef>
                        <a:spcAft>
                          <a:spcPts val="0"/>
                        </a:spcAft>
                        <a:buClr>
                          <a:srgbClr val="000000"/>
                        </a:buClr>
                        <a:buSzPts val="1400"/>
                        <a:buFont typeface="Arial"/>
                        <a:buNone/>
                      </a:pPr>
                      <a:r>
                        <a:rPr b="1" lang="en-GB" sz="1700" u="none" cap="none" strike="noStrike">
                          <a:latin typeface="Gill Sans"/>
                          <a:ea typeface="Gill Sans"/>
                          <a:cs typeface="Gill Sans"/>
                          <a:sym typeface="Gill Sans"/>
                        </a:rPr>
                        <a:t>Task</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700" u="none" cap="none" strike="noStrike">
                          <a:latin typeface="Gill Sans"/>
                          <a:ea typeface="Gill Sans"/>
                          <a:cs typeface="Gill Sans"/>
                          <a:sym typeface="Gill Sans"/>
                        </a:rPr>
                        <a:t>Activity</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700" u="none" cap="none" strike="noStrike">
                          <a:latin typeface="Gill Sans"/>
                          <a:ea typeface="Gill Sans"/>
                          <a:cs typeface="Gill Sans"/>
                          <a:sym typeface="Gill Sans"/>
                        </a:rPr>
                        <a:t>Method</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51100">
                <a:tc>
                  <a:txBody>
                    <a:bodyPr/>
                    <a:lstStyle/>
                    <a:p>
                      <a:pPr indent="0" lvl="0" marL="0" marR="0" rtl="0" algn="l">
                        <a:lnSpc>
                          <a:spcPct val="100000"/>
                        </a:lnSpc>
                        <a:spcBef>
                          <a:spcPts val="0"/>
                        </a:spcBef>
                        <a:spcAft>
                          <a:spcPts val="0"/>
                        </a:spcAft>
                        <a:buClr>
                          <a:srgbClr val="000000"/>
                        </a:buClr>
                        <a:buSzPts val="1400"/>
                        <a:buFont typeface="Arial"/>
                        <a:buNone/>
                      </a:pPr>
                      <a:r>
                        <a:rPr b="1" lang="en-GB" sz="1700" u="none" cap="none" strike="noStrike">
                          <a:latin typeface="Gill Sans"/>
                          <a:ea typeface="Gill Sans"/>
                          <a:cs typeface="Gill Sans"/>
                          <a:sym typeface="Gill Sans"/>
                        </a:rPr>
                        <a:t>LEARN</a:t>
                      </a:r>
                      <a:r>
                        <a:rPr lang="en-GB" sz="1700" u="none" cap="none" strike="noStrike">
                          <a:latin typeface="Gill Sans"/>
                          <a:ea typeface="Gill Sans"/>
                          <a:cs typeface="Gill Sans"/>
                          <a:sym typeface="Gill Sans"/>
                        </a:rPr>
                        <a:t>: Consolidation quizzes (10-15 questions long)</a:t>
                      </a:r>
                      <a:endParaRPr sz="17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7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en-GB" sz="1700" u="none" cap="none" strike="noStrike">
                          <a:latin typeface="Gill Sans"/>
                          <a:ea typeface="Gill Sans"/>
                          <a:cs typeface="Gill Sans"/>
                          <a:sym typeface="Gill Sans"/>
                        </a:rPr>
                        <a:t>Once a week</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700" u="none" cap="none" strike="noStrike">
                          <a:latin typeface="Gill Sans"/>
                          <a:ea typeface="Gill Sans"/>
                          <a:cs typeface="Gill Sans"/>
                          <a:sym typeface="Gill Sans"/>
                        </a:rPr>
                        <a:t>Weekly recap quizzes to consolidate learning covered in science that week/after a sequence of lessons. Develops short term memory.</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700" u="none" cap="none" strike="noStrike"/>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63550">
                <a:tc>
                  <a:txBody>
                    <a:bodyPr/>
                    <a:lstStyle/>
                    <a:p>
                      <a:pPr indent="0" lvl="0" marL="0" marR="0" rtl="0" algn="l">
                        <a:lnSpc>
                          <a:spcPct val="100000"/>
                        </a:lnSpc>
                        <a:spcBef>
                          <a:spcPts val="0"/>
                        </a:spcBef>
                        <a:spcAft>
                          <a:spcPts val="0"/>
                        </a:spcAft>
                        <a:buClr>
                          <a:srgbClr val="000000"/>
                        </a:buClr>
                        <a:buSzPts val="1400"/>
                        <a:buFont typeface="Arial"/>
                        <a:buNone/>
                      </a:pPr>
                      <a:r>
                        <a:rPr b="1" lang="en-GB" sz="1700" u="none" cap="none" strike="noStrike">
                          <a:latin typeface="Gill Sans"/>
                          <a:ea typeface="Gill Sans"/>
                          <a:cs typeface="Gill Sans"/>
                          <a:sym typeface="Gill Sans"/>
                        </a:rPr>
                        <a:t>RECALL</a:t>
                      </a:r>
                      <a:r>
                        <a:rPr lang="en-GB" sz="1700" u="none" cap="none" strike="noStrike">
                          <a:latin typeface="Gill Sans"/>
                          <a:ea typeface="Gill Sans"/>
                          <a:cs typeface="Gill Sans"/>
                          <a:sym typeface="Gill Sans"/>
                        </a:rPr>
                        <a:t> practice quizzes (10-30 questions long)</a:t>
                      </a:r>
                      <a:endParaRPr sz="17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sz="1700" u="none" cap="none" strike="noStrike">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en-GB" sz="1700" u="none" cap="none" strike="noStrike">
                          <a:latin typeface="Gill Sans"/>
                          <a:ea typeface="Gill Sans"/>
                          <a:cs typeface="Gill Sans"/>
                          <a:sym typeface="Gill Sans"/>
                        </a:rPr>
                        <a:t>Once a week</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700" u="none" cap="none" strike="noStrike">
                          <a:latin typeface="Gill Sans"/>
                          <a:ea typeface="Gill Sans"/>
                          <a:cs typeface="Gill Sans"/>
                          <a:sym typeface="Gill Sans"/>
                        </a:rPr>
                        <a:t>Weekly recall quizzes to recall prior knowledge and learning from previous lessons/units and years. Develops long term memory.</a:t>
                      </a:r>
                      <a:endParaRPr sz="1700" u="none" cap="none" strike="noStrike">
                        <a:latin typeface="Gill Sans"/>
                        <a:ea typeface="Gill Sans"/>
                        <a:cs typeface="Gill Sans"/>
                        <a:sym typeface="Gill Sans"/>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700" u="none" cap="none" strike="noStrike"/>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88" name="Google Shape;488;gedf54eeb8e_0_196"/>
          <p:cNvSpPr txBox="1"/>
          <p:nvPr/>
        </p:nvSpPr>
        <p:spPr>
          <a:xfrm>
            <a:off x="221455" y="252065"/>
            <a:ext cx="8264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GB" sz="3200">
                <a:latin typeface="Gill Sans"/>
                <a:ea typeface="Gill Sans"/>
                <a:cs typeface="Gill Sans"/>
                <a:sym typeface="Gill Sans"/>
              </a:rPr>
              <a:t>Science Homework</a:t>
            </a:r>
            <a:endParaRPr b="1" i="0" sz="3200" u="none" cap="none" strike="noStrike">
              <a:solidFill>
                <a:srgbClr val="000000"/>
              </a:solidFill>
              <a:latin typeface="Gill Sans"/>
              <a:ea typeface="Gill Sans"/>
              <a:cs typeface="Gill Sans"/>
              <a:sym typeface="Gill Sans"/>
            </a:endParaRPr>
          </a:p>
        </p:txBody>
      </p:sp>
      <p:sp>
        <p:nvSpPr>
          <p:cNvPr id="489" name="Google Shape;489;gedf54eeb8e_0_196"/>
          <p:cNvSpPr txBox="1"/>
          <p:nvPr/>
        </p:nvSpPr>
        <p:spPr>
          <a:xfrm>
            <a:off x="141287" y="1103591"/>
            <a:ext cx="8764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Gill Sans"/>
                <a:ea typeface="Gill Sans"/>
                <a:cs typeface="Gill Sans"/>
                <a:sym typeface="Gill Sans"/>
              </a:rPr>
              <a:t>We </a:t>
            </a:r>
            <a:r>
              <a:rPr lang="en-GB" sz="2000">
                <a:latin typeface="Gill Sans"/>
                <a:ea typeface="Gill Sans"/>
                <a:cs typeface="Gill Sans"/>
                <a:sym typeface="Gill Sans"/>
              </a:rPr>
              <a:t>have</a:t>
            </a:r>
            <a:r>
              <a:rPr b="0" i="0" lang="en-GB" sz="2000" u="none" cap="none" strike="noStrike">
                <a:solidFill>
                  <a:srgbClr val="000000"/>
                </a:solidFill>
                <a:latin typeface="Gill Sans"/>
                <a:ea typeface="Gill Sans"/>
                <a:cs typeface="Gill Sans"/>
                <a:sym typeface="Gill Sans"/>
              </a:rPr>
              <a:t> a comprehensive </a:t>
            </a:r>
            <a:r>
              <a:rPr lang="en-GB" sz="2000">
                <a:latin typeface="Gill Sans"/>
                <a:ea typeface="Gill Sans"/>
                <a:cs typeface="Gill Sans"/>
                <a:sym typeface="Gill Sans"/>
              </a:rPr>
              <a:t>homework</a:t>
            </a:r>
            <a:r>
              <a:rPr b="0" i="0" lang="en-GB" sz="2000" u="none" cap="none" strike="noStrike">
                <a:solidFill>
                  <a:srgbClr val="000000"/>
                </a:solidFill>
                <a:latin typeface="Gill Sans"/>
                <a:ea typeface="Gill Sans"/>
                <a:cs typeface="Gill Sans"/>
                <a:sym typeface="Gill Sans"/>
              </a:rPr>
              <a:t> programme that runs alongside </a:t>
            </a:r>
            <a:r>
              <a:rPr lang="en-GB" sz="2000">
                <a:latin typeface="Gill Sans"/>
                <a:ea typeface="Gill Sans"/>
                <a:cs typeface="Gill Sans"/>
                <a:sym typeface="Gill Sans"/>
              </a:rPr>
              <a:t>the</a:t>
            </a:r>
            <a:r>
              <a:rPr b="0" i="0" lang="en-GB" sz="2000" u="none" cap="none" strike="noStrike">
                <a:solidFill>
                  <a:srgbClr val="000000"/>
                </a:solidFill>
                <a:latin typeface="Gill Sans"/>
                <a:ea typeface="Gill Sans"/>
                <a:cs typeface="Gill Sans"/>
                <a:sym typeface="Gill Sans"/>
              </a:rPr>
              <a:t> science lessons to ensure students are constantly revisiting and being quizzed on material they have covered before.</a:t>
            </a:r>
            <a:endParaRPr b="0" i="0" sz="1400" u="none" cap="none" strike="noStrike">
              <a:solidFill>
                <a:srgbClr val="000000"/>
              </a:solidFill>
              <a:latin typeface="Gill Sans"/>
              <a:ea typeface="Gill Sans"/>
              <a:cs typeface="Gill Sans"/>
              <a:sym typeface="Gill Sans"/>
            </a:endParaRPr>
          </a:p>
        </p:txBody>
      </p:sp>
      <p:pic>
        <p:nvPicPr>
          <p:cNvPr descr="Image result for educake logo" id="490" name="Google Shape;490;gedf54eeb8e_0_196"/>
          <p:cNvPicPr preferRelativeResize="0"/>
          <p:nvPr/>
        </p:nvPicPr>
        <p:blipFill rotWithShape="1">
          <a:blip r:embed="rId4">
            <a:alphaModFix/>
          </a:blip>
          <a:srcRect b="0" l="0" r="0" t="0"/>
          <a:stretch/>
        </p:blipFill>
        <p:spPr>
          <a:xfrm>
            <a:off x="6418058" y="3598827"/>
            <a:ext cx="1910695" cy="746727"/>
          </a:xfrm>
          <a:prstGeom prst="rect">
            <a:avLst/>
          </a:prstGeom>
          <a:noFill/>
          <a:ln>
            <a:noFill/>
          </a:ln>
        </p:spPr>
      </p:pic>
      <p:pic>
        <p:nvPicPr>
          <p:cNvPr descr="Image result for educake logo" id="491" name="Google Shape;491;gedf54eeb8e_0_196"/>
          <p:cNvPicPr preferRelativeResize="0"/>
          <p:nvPr/>
        </p:nvPicPr>
        <p:blipFill rotWithShape="1">
          <a:blip r:embed="rId4">
            <a:alphaModFix/>
          </a:blip>
          <a:srcRect b="0" l="0" r="0" t="0"/>
          <a:stretch/>
        </p:blipFill>
        <p:spPr>
          <a:xfrm>
            <a:off x="6418058" y="5059934"/>
            <a:ext cx="1910695" cy="746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495" name="Shape 495"/>
        <p:cNvGrpSpPr/>
        <p:nvPr/>
      </p:nvGrpSpPr>
      <p:grpSpPr>
        <a:xfrm>
          <a:off x="0" y="0"/>
          <a:ext cx="0" cy="0"/>
          <a:chOff x="0" y="0"/>
          <a:chExt cx="0" cy="0"/>
        </a:xfrm>
      </p:grpSpPr>
      <p:pic>
        <p:nvPicPr>
          <p:cNvPr id="496" name="Google Shape;496;gedf54eeb8e_0_207"/>
          <p:cNvPicPr preferRelativeResize="0"/>
          <p:nvPr/>
        </p:nvPicPr>
        <p:blipFill rotWithShape="1">
          <a:blip r:embed="rId3">
            <a:alphaModFix amt="21000"/>
          </a:blip>
          <a:srcRect b="0" l="0" r="0" t="0"/>
          <a:stretch/>
        </p:blipFill>
        <p:spPr>
          <a:xfrm>
            <a:off x="0" y="0"/>
            <a:ext cx="9113838" cy="6858001"/>
          </a:xfrm>
          <a:prstGeom prst="rect">
            <a:avLst/>
          </a:prstGeom>
          <a:noFill/>
          <a:ln>
            <a:noFill/>
          </a:ln>
        </p:spPr>
      </p:pic>
      <p:sp>
        <p:nvSpPr>
          <p:cNvPr id="497" name="Google Shape;497;gedf54eeb8e_0_207"/>
          <p:cNvSpPr txBox="1"/>
          <p:nvPr/>
        </p:nvSpPr>
        <p:spPr>
          <a:xfrm>
            <a:off x="179387" y="185737"/>
            <a:ext cx="80805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3200" u="none" cap="none" strike="noStrike">
                <a:solidFill>
                  <a:srgbClr val="000000"/>
                </a:solidFill>
                <a:latin typeface="Gill Sans"/>
                <a:ea typeface="Gill Sans"/>
                <a:cs typeface="Gill Sans"/>
                <a:sym typeface="Gill Sans"/>
              </a:rPr>
              <a:t>Learning Resources</a:t>
            </a:r>
            <a:endParaRPr b="0" i="0" sz="3200" u="none" cap="none" strike="noStrike">
              <a:solidFill>
                <a:srgbClr val="000000"/>
              </a:solidFill>
              <a:latin typeface="Gill Sans"/>
              <a:ea typeface="Gill Sans"/>
              <a:cs typeface="Gill Sans"/>
              <a:sym typeface="Gill Sans"/>
            </a:endParaRPr>
          </a:p>
        </p:txBody>
      </p:sp>
      <p:pic>
        <p:nvPicPr>
          <p:cNvPr id="498" name="Google Shape;498;gedf54eeb8e_0_207"/>
          <p:cNvPicPr preferRelativeResize="0"/>
          <p:nvPr/>
        </p:nvPicPr>
        <p:blipFill rotWithShape="1">
          <a:blip r:embed="rId4">
            <a:alphaModFix/>
          </a:blip>
          <a:srcRect b="0" l="0" r="0" t="0"/>
          <a:stretch/>
        </p:blipFill>
        <p:spPr>
          <a:xfrm>
            <a:off x="8123237" y="185737"/>
            <a:ext cx="725487" cy="1008062"/>
          </a:xfrm>
          <a:prstGeom prst="rect">
            <a:avLst/>
          </a:prstGeom>
          <a:noFill/>
          <a:ln>
            <a:noFill/>
          </a:ln>
        </p:spPr>
      </p:pic>
      <p:sp>
        <p:nvSpPr>
          <p:cNvPr id="499" name="Google Shape;499;gedf54eeb8e_0_207"/>
          <p:cNvSpPr txBox="1"/>
          <p:nvPr/>
        </p:nvSpPr>
        <p:spPr>
          <a:xfrm>
            <a:off x="196850" y="2066925"/>
            <a:ext cx="5088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CGP Revision Guides/workbooks</a:t>
            </a:r>
            <a:endParaRPr b="0" i="0" sz="1400" u="none" cap="none" strike="noStrike">
              <a:solidFill>
                <a:srgbClr val="000000"/>
              </a:solidFill>
              <a:latin typeface="Gill Sans"/>
              <a:ea typeface="Gill Sans"/>
              <a:cs typeface="Gill Sans"/>
              <a:sym typeface="Gill Sans"/>
            </a:endParaRPr>
          </a:p>
        </p:txBody>
      </p:sp>
      <p:sp>
        <p:nvSpPr>
          <p:cNvPr id="500" name="Google Shape;500;gedf54eeb8e_0_207"/>
          <p:cNvSpPr txBox="1"/>
          <p:nvPr/>
        </p:nvSpPr>
        <p:spPr>
          <a:xfrm>
            <a:off x="179387" y="1071562"/>
            <a:ext cx="8598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It is suggested that students purchase a CGP revision guide to support their learning:</a:t>
            </a:r>
            <a:endParaRPr b="0" i="0" sz="1400" u="none" cap="none" strike="noStrike">
              <a:solidFill>
                <a:srgbClr val="000000"/>
              </a:solidFill>
              <a:latin typeface="Gill Sans"/>
              <a:ea typeface="Gill Sans"/>
              <a:cs typeface="Gill Sans"/>
              <a:sym typeface="Gill Sans"/>
            </a:endParaRPr>
          </a:p>
        </p:txBody>
      </p:sp>
      <p:pic>
        <p:nvPicPr>
          <p:cNvPr id="501" name="Google Shape;501;gedf54eeb8e_0_207"/>
          <p:cNvPicPr preferRelativeResize="0"/>
          <p:nvPr/>
        </p:nvPicPr>
        <p:blipFill rotWithShape="1">
          <a:blip r:embed="rId5">
            <a:alphaModFix/>
          </a:blip>
          <a:srcRect b="0" l="0" r="0" t="0"/>
          <a:stretch/>
        </p:blipFill>
        <p:spPr>
          <a:xfrm rot="-300000">
            <a:off x="7252546" y="1833676"/>
            <a:ext cx="1644524" cy="2102226"/>
          </a:xfrm>
          <a:prstGeom prst="rect">
            <a:avLst/>
          </a:prstGeom>
          <a:noFill/>
          <a:ln>
            <a:noFill/>
          </a:ln>
        </p:spPr>
      </p:pic>
      <p:sp>
        <p:nvSpPr>
          <p:cNvPr id="502" name="Google Shape;502;gedf54eeb8e_0_207"/>
          <p:cNvSpPr txBox="1"/>
          <p:nvPr/>
        </p:nvSpPr>
        <p:spPr>
          <a:xfrm>
            <a:off x="179387" y="4380137"/>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Quizlet app</a:t>
            </a:r>
            <a:endParaRPr b="0" i="0" sz="1400" u="none" cap="none" strike="noStrike">
              <a:solidFill>
                <a:srgbClr val="000000"/>
              </a:solidFill>
              <a:latin typeface="Gill Sans"/>
              <a:ea typeface="Gill Sans"/>
              <a:cs typeface="Gill Sans"/>
              <a:sym typeface="Gill Sans"/>
            </a:endParaRPr>
          </a:p>
        </p:txBody>
      </p:sp>
      <p:sp>
        <p:nvSpPr>
          <p:cNvPr id="503" name="Google Shape;503;gedf54eeb8e_0_207"/>
          <p:cNvSpPr txBox="1"/>
          <p:nvPr/>
        </p:nvSpPr>
        <p:spPr>
          <a:xfrm>
            <a:off x="179387" y="3223525"/>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Cognito Science</a:t>
            </a:r>
            <a:endParaRPr b="0" i="0" sz="1400" u="none" cap="none" strike="noStrike">
              <a:solidFill>
                <a:srgbClr val="000000"/>
              </a:solidFill>
              <a:latin typeface="Gill Sans"/>
              <a:ea typeface="Gill Sans"/>
              <a:cs typeface="Gill Sans"/>
              <a:sym typeface="Gill Sans"/>
            </a:endParaRPr>
          </a:p>
        </p:txBody>
      </p:sp>
      <p:pic>
        <p:nvPicPr>
          <p:cNvPr descr="Image result for gcsepod" id="504" name="Google Shape;504;gedf54eeb8e_0_207"/>
          <p:cNvPicPr preferRelativeResize="0"/>
          <p:nvPr/>
        </p:nvPicPr>
        <p:blipFill rotWithShape="1">
          <a:blip r:embed="rId6">
            <a:alphaModFix/>
          </a:blip>
          <a:srcRect b="0" l="0" r="0" t="0"/>
          <a:stretch/>
        </p:blipFill>
        <p:spPr>
          <a:xfrm>
            <a:off x="1338650" y="5889850"/>
            <a:ext cx="2018433" cy="831000"/>
          </a:xfrm>
          <a:prstGeom prst="rect">
            <a:avLst/>
          </a:prstGeom>
          <a:noFill/>
          <a:ln>
            <a:noFill/>
          </a:ln>
        </p:spPr>
      </p:pic>
      <p:pic>
        <p:nvPicPr>
          <p:cNvPr descr="Image result for quizlet" id="505" name="Google Shape;505;gedf54eeb8e_0_207"/>
          <p:cNvPicPr preferRelativeResize="0"/>
          <p:nvPr/>
        </p:nvPicPr>
        <p:blipFill rotWithShape="1">
          <a:blip r:embed="rId7">
            <a:alphaModFix/>
          </a:blip>
          <a:srcRect b="0" l="0" r="0" t="0"/>
          <a:stretch/>
        </p:blipFill>
        <p:spPr>
          <a:xfrm>
            <a:off x="3441700" y="5318125"/>
            <a:ext cx="1160462" cy="1160462"/>
          </a:xfrm>
          <a:prstGeom prst="rect">
            <a:avLst/>
          </a:prstGeom>
          <a:noFill/>
          <a:ln>
            <a:noFill/>
          </a:ln>
        </p:spPr>
      </p:pic>
      <p:sp>
        <p:nvSpPr>
          <p:cNvPr id="506" name="Google Shape;506;gedf54eeb8e_0_207"/>
          <p:cNvSpPr txBox="1"/>
          <p:nvPr/>
        </p:nvSpPr>
        <p:spPr>
          <a:xfrm>
            <a:off x="179387" y="2645225"/>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Educake Quiz Platform</a:t>
            </a:r>
            <a:endParaRPr b="0" i="0" sz="1400" u="none" cap="none" strike="noStrike">
              <a:solidFill>
                <a:srgbClr val="000000"/>
              </a:solidFill>
              <a:latin typeface="Gill Sans"/>
              <a:ea typeface="Gill Sans"/>
              <a:cs typeface="Gill Sans"/>
              <a:sym typeface="Gill Sans"/>
            </a:endParaRPr>
          </a:p>
        </p:txBody>
      </p:sp>
      <p:sp>
        <p:nvSpPr>
          <p:cNvPr id="507" name="Google Shape;507;gedf54eeb8e_0_207"/>
          <p:cNvSpPr txBox="1"/>
          <p:nvPr/>
        </p:nvSpPr>
        <p:spPr>
          <a:xfrm>
            <a:off x="179387" y="3843000"/>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BBC Bitesize</a:t>
            </a:r>
            <a:endParaRPr b="0" i="0" sz="1400" u="none" cap="none" strike="noStrike">
              <a:solidFill>
                <a:srgbClr val="000000"/>
              </a:solidFill>
              <a:latin typeface="Gill Sans"/>
              <a:ea typeface="Gill Sans"/>
              <a:cs typeface="Gill Sans"/>
              <a:sym typeface="Gill Sans"/>
            </a:endParaRPr>
          </a:p>
        </p:txBody>
      </p:sp>
      <p:pic>
        <p:nvPicPr>
          <p:cNvPr descr="Image result for educake logo" id="508" name="Google Shape;508;gedf54eeb8e_0_207"/>
          <p:cNvPicPr preferRelativeResize="0"/>
          <p:nvPr/>
        </p:nvPicPr>
        <p:blipFill rotWithShape="1">
          <a:blip r:embed="rId8">
            <a:alphaModFix/>
          </a:blip>
          <a:srcRect b="0" l="0" r="0" t="0"/>
          <a:stretch/>
        </p:blipFill>
        <p:spPr>
          <a:xfrm>
            <a:off x="4224112" y="3012680"/>
            <a:ext cx="2566987" cy="1063625"/>
          </a:xfrm>
          <a:prstGeom prst="rect">
            <a:avLst/>
          </a:prstGeom>
          <a:noFill/>
          <a:ln>
            <a:noFill/>
          </a:ln>
        </p:spPr>
      </p:pic>
      <p:pic>
        <p:nvPicPr>
          <p:cNvPr id="509" name="Google Shape;509;gedf54eeb8e_0_207"/>
          <p:cNvPicPr preferRelativeResize="0"/>
          <p:nvPr/>
        </p:nvPicPr>
        <p:blipFill rotWithShape="1">
          <a:blip r:embed="rId9">
            <a:alphaModFix/>
          </a:blip>
          <a:srcRect b="0" l="0" r="0" t="0"/>
          <a:stretch/>
        </p:blipFill>
        <p:spPr>
          <a:xfrm rot="240000">
            <a:off x="7183045" y="4291564"/>
            <a:ext cx="1662946" cy="2230160"/>
          </a:xfrm>
          <a:prstGeom prst="rect">
            <a:avLst/>
          </a:prstGeom>
          <a:noFill/>
          <a:ln>
            <a:noFill/>
          </a:ln>
        </p:spPr>
      </p:pic>
      <p:pic>
        <p:nvPicPr>
          <p:cNvPr id="510" name="Google Shape;510;gedf54eeb8e_0_207"/>
          <p:cNvPicPr preferRelativeResize="0"/>
          <p:nvPr/>
        </p:nvPicPr>
        <p:blipFill rotWithShape="1">
          <a:blip r:embed="rId10">
            <a:alphaModFix/>
          </a:blip>
          <a:srcRect b="0" l="0" r="0" t="0"/>
          <a:stretch/>
        </p:blipFill>
        <p:spPr>
          <a:xfrm>
            <a:off x="5025250" y="4462475"/>
            <a:ext cx="1658937" cy="2084387"/>
          </a:xfrm>
          <a:prstGeom prst="rect">
            <a:avLst/>
          </a:prstGeom>
          <a:noFill/>
          <a:ln>
            <a:noFill/>
          </a:ln>
        </p:spPr>
      </p:pic>
      <p:pic>
        <p:nvPicPr>
          <p:cNvPr descr="Image result for bbc bitesize logo" id="511" name="Google Shape;511;gedf54eeb8e_0_207"/>
          <p:cNvPicPr preferRelativeResize="0"/>
          <p:nvPr/>
        </p:nvPicPr>
        <p:blipFill rotWithShape="1">
          <a:blip r:embed="rId11">
            <a:alphaModFix/>
          </a:blip>
          <a:srcRect b="0" l="0" r="0" t="0"/>
          <a:stretch/>
        </p:blipFill>
        <p:spPr>
          <a:xfrm>
            <a:off x="2837631" y="3733006"/>
            <a:ext cx="1175520" cy="1205706"/>
          </a:xfrm>
          <a:prstGeom prst="rect">
            <a:avLst/>
          </a:prstGeom>
          <a:noFill/>
          <a:ln>
            <a:noFill/>
          </a:ln>
        </p:spPr>
      </p:pic>
      <p:pic>
        <p:nvPicPr>
          <p:cNvPr id="512" name="Google Shape;512;gedf54eeb8e_0_207"/>
          <p:cNvPicPr preferRelativeResize="0"/>
          <p:nvPr/>
        </p:nvPicPr>
        <p:blipFill rotWithShape="1">
          <a:blip r:embed="rId12">
            <a:alphaModFix/>
          </a:blip>
          <a:srcRect b="0" l="0" r="0" t="0"/>
          <a:stretch/>
        </p:blipFill>
        <p:spPr>
          <a:xfrm>
            <a:off x="5636694" y="1661469"/>
            <a:ext cx="1175525" cy="1175525"/>
          </a:xfrm>
          <a:prstGeom prst="rect">
            <a:avLst/>
          </a:prstGeom>
          <a:noFill/>
          <a:ln>
            <a:noFill/>
          </a:ln>
        </p:spPr>
      </p:pic>
      <p:sp>
        <p:nvSpPr>
          <p:cNvPr id="513" name="Google Shape;513;gedf54eeb8e_0_207"/>
          <p:cNvSpPr txBox="1"/>
          <p:nvPr/>
        </p:nvSpPr>
        <p:spPr>
          <a:xfrm>
            <a:off x="179387" y="4917262"/>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chemeClr val="dk1"/>
                </a:solidFill>
                <a:latin typeface="Gill Sans"/>
                <a:ea typeface="Gill Sans"/>
                <a:cs typeface="Gill Sans"/>
                <a:sym typeface="Gill Sans"/>
              </a:rPr>
              <a:t>Seneca</a:t>
            </a:r>
            <a:endParaRPr b="0" i="0" sz="1400" u="none" cap="none" strike="noStrike">
              <a:solidFill>
                <a:srgbClr val="000000"/>
              </a:solidFill>
              <a:latin typeface="Gill Sans"/>
              <a:ea typeface="Gill Sans"/>
              <a:cs typeface="Gill Sans"/>
              <a:sym typeface="Gill Sans"/>
            </a:endParaRPr>
          </a:p>
        </p:txBody>
      </p:sp>
      <p:sp>
        <p:nvSpPr>
          <p:cNvPr id="514" name="Google Shape;514;gedf54eeb8e_0_207"/>
          <p:cNvSpPr txBox="1"/>
          <p:nvPr/>
        </p:nvSpPr>
        <p:spPr>
          <a:xfrm>
            <a:off x="179387" y="5454387"/>
            <a:ext cx="49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GB" sz="2400">
                <a:solidFill>
                  <a:schemeClr val="dk1"/>
                </a:solidFill>
                <a:latin typeface="Gill Sans"/>
                <a:ea typeface="Gill Sans"/>
                <a:cs typeface="Gill Sans"/>
                <a:sym typeface="Gill Sans"/>
              </a:rPr>
              <a:t>Cue cards</a:t>
            </a:r>
            <a:endParaRPr b="0" i="0" sz="1400" u="none" cap="none" strike="noStrike">
              <a:solidFill>
                <a:srgbClr val="000000"/>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18" name="Shape 518"/>
        <p:cNvGrpSpPr/>
        <p:nvPr/>
      </p:nvGrpSpPr>
      <p:grpSpPr>
        <a:xfrm>
          <a:off x="0" y="0"/>
          <a:ext cx="0" cy="0"/>
          <a:chOff x="0" y="0"/>
          <a:chExt cx="0" cy="0"/>
        </a:xfrm>
      </p:grpSpPr>
      <p:pic>
        <p:nvPicPr>
          <p:cNvPr id="519" name="Google Shape;519;g3819eed3196_0_6"/>
          <p:cNvPicPr preferRelativeResize="0"/>
          <p:nvPr/>
        </p:nvPicPr>
        <p:blipFill rotWithShape="1">
          <a:blip r:embed="rId3">
            <a:alphaModFix amt="21000"/>
          </a:blip>
          <a:srcRect b="0" l="0" r="0" t="0"/>
          <a:stretch/>
        </p:blipFill>
        <p:spPr>
          <a:xfrm>
            <a:off x="0" y="0"/>
            <a:ext cx="9113838" cy="6858001"/>
          </a:xfrm>
          <a:prstGeom prst="rect">
            <a:avLst/>
          </a:prstGeom>
          <a:noFill/>
          <a:ln>
            <a:noFill/>
          </a:ln>
        </p:spPr>
      </p:pic>
      <p:sp>
        <p:nvSpPr>
          <p:cNvPr id="520" name="Google Shape;520;g3819eed3196_0_6"/>
          <p:cNvSpPr txBox="1"/>
          <p:nvPr/>
        </p:nvSpPr>
        <p:spPr>
          <a:xfrm>
            <a:off x="237387" y="242037"/>
            <a:ext cx="80805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lang="en-GB" sz="3200">
                <a:latin typeface="Gill Sans"/>
                <a:ea typeface="Gill Sans"/>
                <a:cs typeface="Gill Sans"/>
                <a:sym typeface="Gill Sans"/>
              </a:rPr>
              <a:t>Periodic Assessments</a:t>
            </a:r>
            <a:endParaRPr b="0" i="0" sz="3200" u="none" cap="none" strike="noStrike">
              <a:solidFill>
                <a:srgbClr val="000000"/>
              </a:solidFill>
              <a:latin typeface="Gill Sans"/>
              <a:ea typeface="Gill Sans"/>
              <a:cs typeface="Gill Sans"/>
              <a:sym typeface="Gill Sans"/>
            </a:endParaRPr>
          </a:p>
        </p:txBody>
      </p:sp>
      <p:pic>
        <p:nvPicPr>
          <p:cNvPr id="521" name="Google Shape;521;g3819eed3196_0_6"/>
          <p:cNvPicPr preferRelativeResize="0"/>
          <p:nvPr/>
        </p:nvPicPr>
        <p:blipFill rotWithShape="1">
          <a:blip r:embed="rId4">
            <a:alphaModFix/>
          </a:blip>
          <a:srcRect b="0" l="0" r="0" t="0"/>
          <a:stretch/>
        </p:blipFill>
        <p:spPr>
          <a:xfrm>
            <a:off x="8123237" y="185737"/>
            <a:ext cx="725487" cy="1008062"/>
          </a:xfrm>
          <a:prstGeom prst="rect">
            <a:avLst/>
          </a:prstGeom>
          <a:noFill/>
          <a:ln>
            <a:noFill/>
          </a:ln>
        </p:spPr>
      </p:pic>
      <p:graphicFrame>
        <p:nvGraphicFramePr>
          <p:cNvPr id="522" name="Google Shape;522;g3819eed3196_0_6"/>
          <p:cNvGraphicFramePr/>
          <p:nvPr/>
        </p:nvGraphicFramePr>
        <p:xfrm>
          <a:off x="524875" y="1405600"/>
          <a:ext cx="3000000" cy="3000000"/>
        </p:xfrm>
        <a:graphic>
          <a:graphicData uri="http://schemas.openxmlformats.org/drawingml/2006/table">
            <a:tbl>
              <a:tblPr>
                <a:noFill/>
                <a:tableStyleId>{B6568FF0-85B0-4CEA-A5EF-F35E387FE72B}</a:tableStyleId>
              </a:tblPr>
              <a:tblGrid>
                <a:gridCol w="1839975"/>
                <a:gridCol w="1386975"/>
                <a:gridCol w="1492325"/>
                <a:gridCol w="1507400"/>
                <a:gridCol w="1824325"/>
              </a:tblGrid>
              <a:tr h="566200">
                <a:tc>
                  <a:txBody>
                    <a:bodyPr/>
                    <a:lstStyle/>
                    <a:p>
                      <a:pPr indent="0" lvl="0" marL="0" rtl="0" algn="l">
                        <a:spcBef>
                          <a:spcPts val="0"/>
                        </a:spcBef>
                        <a:spcAft>
                          <a:spcPts val="0"/>
                        </a:spcAft>
                        <a:buNone/>
                      </a:pPr>
                      <a:r>
                        <a:rPr b="1" lang="en-GB"/>
                        <a:t>Date</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Biology</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Chemistry</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Physics</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Combined Science</a:t>
                      </a:r>
                      <a:endParaRPr b="1"/>
                    </a:p>
                  </a:txBody>
                  <a:tcPr marT="91425" marB="91425" marR="91425" marL="91425">
                    <a:solidFill>
                      <a:schemeClr val="lt1"/>
                    </a:solidFill>
                  </a:tcPr>
                </a:tc>
              </a:tr>
              <a:tr h="566200">
                <a:tc>
                  <a:txBody>
                    <a:bodyPr/>
                    <a:lstStyle/>
                    <a:p>
                      <a:pPr indent="0" lvl="0" marL="0" rtl="0" algn="l">
                        <a:spcBef>
                          <a:spcPts val="0"/>
                        </a:spcBef>
                        <a:spcAft>
                          <a:spcPts val="0"/>
                        </a:spcAft>
                        <a:buNone/>
                      </a:pPr>
                      <a:r>
                        <a:rPr b="1" lang="en-GB"/>
                        <a:t>w/b 03.11.25</a:t>
                      </a:r>
                      <a:endParaRPr b="1"/>
                    </a:p>
                  </a:txBody>
                  <a:tcPr marT="91425" marB="91425" marR="91425" marL="91425">
                    <a:solidFill>
                      <a:schemeClr val="lt1"/>
                    </a:solidFill>
                  </a:tcPr>
                </a:tc>
                <a:tc>
                  <a:txBody>
                    <a:bodyPr/>
                    <a:lstStyle/>
                    <a:p>
                      <a:pPr indent="0" lvl="0" marL="0" rtl="0" algn="l">
                        <a:spcBef>
                          <a:spcPts val="0"/>
                        </a:spcBef>
                        <a:spcAft>
                          <a:spcPts val="0"/>
                        </a:spcAft>
                        <a:buNone/>
                      </a:pPr>
                      <a:r>
                        <a:rPr lang="en-GB"/>
                        <a:t>B1,B2</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C</a:t>
                      </a:r>
                      <a:r>
                        <a:rPr lang="en-GB">
                          <a:solidFill>
                            <a:schemeClr val="dk1"/>
                          </a:solidFill>
                        </a:rPr>
                        <a:t>1,C2</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P</a:t>
                      </a:r>
                      <a:r>
                        <a:rPr lang="en-GB">
                          <a:solidFill>
                            <a:schemeClr val="dk1"/>
                          </a:solidFill>
                        </a:rPr>
                        <a:t>1,P2</a:t>
                      </a:r>
                      <a:endParaRPr>
                        <a:solidFill>
                          <a:schemeClr val="dk1"/>
                        </a:solidFill>
                      </a:endParaRPr>
                    </a:p>
                  </a:txBody>
                  <a:tcPr marT="91425" marB="91425" marR="91425" marL="91425">
                    <a:solidFill>
                      <a:schemeClr val="lt1"/>
                    </a:solidFill>
                  </a:tcPr>
                </a:tc>
                <a:tc>
                  <a:txBody>
                    <a:bodyPr/>
                    <a:lstStyle/>
                    <a:p>
                      <a:pPr indent="0" lvl="0" marL="0" rtl="0" algn="l">
                        <a:spcBef>
                          <a:spcPts val="0"/>
                        </a:spcBef>
                        <a:spcAft>
                          <a:spcPts val="0"/>
                        </a:spcAft>
                        <a:buNone/>
                      </a:pPr>
                      <a:r>
                        <a:rPr lang="en-GB"/>
                        <a:t>B2,C2</a:t>
                      </a:r>
                      <a:endParaRPr/>
                    </a:p>
                  </a:txBody>
                  <a:tcPr marT="91425" marB="91425" marR="91425" marL="91425">
                    <a:solidFill>
                      <a:schemeClr val="lt1"/>
                    </a:solidFill>
                  </a:tcPr>
                </a:tc>
              </a:tr>
              <a:tr h="544475">
                <a:tc>
                  <a:txBody>
                    <a:bodyPr/>
                    <a:lstStyle/>
                    <a:p>
                      <a:pPr indent="0" lvl="0" marL="0" rtl="0" algn="l">
                        <a:spcBef>
                          <a:spcPts val="0"/>
                        </a:spcBef>
                        <a:spcAft>
                          <a:spcPts val="0"/>
                        </a:spcAft>
                        <a:buNone/>
                      </a:pPr>
                      <a:r>
                        <a:rPr b="1" lang="en-GB"/>
                        <a:t>w/b 23.02.25</a:t>
                      </a:r>
                      <a:endParaRPr b="1"/>
                    </a:p>
                  </a:txBody>
                  <a:tcPr marT="91425" marB="91425" marR="91425" marL="91425">
                    <a:solidFill>
                      <a:schemeClr val="lt1"/>
                    </a:solidFill>
                  </a:tcPr>
                </a:tc>
                <a:tc>
                  <a:txBody>
                    <a:bodyPr/>
                    <a:lstStyle/>
                    <a:p>
                      <a:pPr indent="0" lvl="0" marL="0" rtl="0" algn="l">
                        <a:spcBef>
                          <a:spcPts val="0"/>
                        </a:spcBef>
                        <a:spcAft>
                          <a:spcPts val="0"/>
                        </a:spcAft>
                        <a:buNone/>
                      </a:pPr>
                      <a:r>
                        <a:rPr lang="en-GB"/>
                        <a:t>B1, B2, B3</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t>C1,C2,C3</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t>P1,P2,P3</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t>C2,P2,B3</a:t>
                      </a:r>
                      <a:endParaRPr/>
                    </a:p>
                  </a:txBody>
                  <a:tcPr marT="91425" marB="91425" marR="91425" marL="91425">
                    <a:solidFill>
                      <a:schemeClr val="lt1"/>
                    </a:solidFill>
                  </a:tcPr>
                </a:tc>
              </a:tr>
              <a:tr h="872650">
                <a:tc>
                  <a:txBody>
                    <a:bodyPr/>
                    <a:lstStyle/>
                    <a:p>
                      <a:pPr indent="0" lvl="0" marL="0" rtl="0" algn="l">
                        <a:spcBef>
                          <a:spcPts val="0"/>
                        </a:spcBef>
                        <a:spcAft>
                          <a:spcPts val="0"/>
                        </a:spcAft>
                        <a:buNone/>
                      </a:pPr>
                      <a:r>
                        <a:rPr b="1" lang="en-GB"/>
                        <a:t>w/b 13.04.25</a:t>
                      </a:r>
                      <a:endParaRPr b="1"/>
                    </a:p>
                    <a:p>
                      <a:pPr indent="0" lvl="0" marL="0" rtl="0" algn="l">
                        <a:spcBef>
                          <a:spcPts val="0"/>
                        </a:spcBef>
                        <a:spcAft>
                          <a:spcPts val="0"/>
                        </a:spcAft>
                        <a:buNone/>
                      </a:pPr>
                      <a:r>
                        <a:rPr b="1" lang="en-GB"/>
                        <a:t>(Yr10 Mocks)</a:t>
                      </a:r>
                      <a:endParaRPr b="1"/>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B1, B2, B3</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C1,C2,C3</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P1,P2,P3</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solidFill>
                            <a:schemeClr val="dk1"/>
                          </a:solidFill>
                        </a:rPr>
                        <a:t>B1, B2, B3</a:t>
                      </a:r>
                      <a:endParaRPr>
                        <a:solidFill>
                          <a:schemeClr val="dk1"/>
                        </a:solidFill>
                      </a:endParaRPr>
                    </a:p>
                    <a:p>
                      <a:pPr indent="0" lvl="0" marL="0" rtl="0" algn="l">
                        <a:spcBef>
                          <a:spcPts val="0"/>
                        </a:spcBef>
                        <a:spcAft>
                          <a:spcPts val="0"/>
                        </a:spcAft>
                        <a:buNone/>
                      </a:pPr>
                      <a:r>
                        <a:rPr lang="en-GB">
                          <a:solidFill>
                            <a:schemeClr val="dk1"/>
                          </a:solidFill>
                        </a:rPr>
                        <a:t>C1,C2,C3</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P1,P2</a:t>
                      </a:r>
                      <a:endParaRPr>
                        <a:solidFill>
                          <a:schemeClr val="dk1"/>
                        </a:solidFill>
                      </a:endParaRPr>
                    </a:p>
                  </a:txBody>
                  <a:tcPr marT="91425" marB="91425" marR="91425" marL="91425">
                    <a:solidFill>
                      <a:schemeClr val="lt1"/>
                    </a:solidFill>
                  </a:tcPr>
                </a:tc>
              </a:tr>
            </a:tbl>
          </a:graphicData>
        </a:graphic>
      </p:graphicFrame>
      <p:sp>
        <p:nvSpPr>
          <p:cNvPr id="523" name="Google Shape;523;g3819eed3196_0_6"/>
          <p:cNvSpPr txBox="1"/>
          <p:nvPr/>
        </p:nvSpPr>
        <p:spPr>
          <a:xfrm>
            <a:off x="1177325" y="856713"/>
            <a:ext cx="16965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u="sng"/>
              <a:t>Year 10</a:t>
            </a:r>
            <a:endParaRPr b="1" sz="2000" u="sng"/>
          </a:p>
        </p:txBody>
      </p:sp>
      <p:sp>
        <p:nvSpPr>
          <p:cNvPr id="524" name="Google Shape;524;g3819eed3196_0_6"/>
          <p:cNvSpPr txBox="1"/>
          <p:nvPr/>
        </p:nvSpPr>
        <p:spPr>
          <a:xfrm>
            <a:off x="1177325" y="395512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u="sng">
                <a:solidFill>
                  <a:schemeClr val="dk1"/>
                </a:solidFill>
              </a:rPr>
              <a:t>Year 11</a:t>
            </a:r>
            <a:endParaRPr/>
          </a:p>
        </p:txBody>
      </p:sp>
      <p:graphicFrame>
        <p:nvGraphicFramePr>
          <p:cNvPr id="525" name="Google Shape;525;g3819eed3196_0_6"/>
          <p:cNvGraphicFramePr/>
          <p:nvPr/>
        </p:nvGraphicFramePr>
        <p:xfrm>
          <a:off x="546500" y="4533700"/>
          <a:ext cx="3000000" cy="3000000"/>
        </p:xfrm>
        <a:graphic>
          <a:graphicData uri="http://schemas.openxmlformats.org/drawingml/2006/table">
            <a:tbl>
              <a:tblPr>
                <a:noFill/>
                <a:tableStyleId>{B6568FF0-85B0-4CEA-A5EF-F35E387FE72B}</a:tableStyleId>
              </a:tblPr>
              <a:tblGrid>
                <a:gridCol w="1579700"/>
                <a:gridCol w="1445100"/>
                <a:gridCol w="1525850"/>
                <a:gridCol w="1599575"/>
                <a:gridCol w="1900775"/>
              </a:tblGrid>
              <a:tr h="566200">
                <a:tc>
                  <a:txBody>
                    <a:bodyPr/>
                    <a:lstStyle/>
                    <a:p>
                      <a:pPr indent="0" lvl="0" marL="0" rtl="0" algn="l">
                        <a:spcBef>
                          <a:spcPts val="0"/>
                        </a:spcBef>
                        <a:spcAft>
                          <a:spcPts val="0"/>
                        </a:spcAft>
                        <a:buNone/>
                      </a:pPr>
                      <a:r>
                        <a:rPr b="1" lang="en-GB"/>
                        <a:t>Date</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Biology</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Chemistry</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Physics</a:t>
                      </a:r>
                      <a:endParaRPr b="1"/>
                    </a:p>
                  </a:txBody>
                  <a:tcPr marT="91425" marB="91425" marR="91425" marL="91425">
                    <a:solidFill>
                      <a:schemeClr val="lt1"/>
                    </a:solidFill>
                  </a:tcPr>
                </a:tc>
                <a:tc>
                  <a:txBody>
                    <a:bodyPr/>
                    <a:lstStyle/>
                    <a:p>
                      <a:pPr indent="0" lvl="0" marL="0" rtl="0" algn="l">
                        <a:spcBef>
                          <a:spcPts val="0"/>
                        </a:spcBef>
                        <a:spcAft>
                          <a:spcPts val="0"/>
                        </a:spcAft>
                        <a:buNone/>
                      </a:pPr>
                      <a:r>
                        <a:rPr b="1" lang="en-GB"/>
                        <a:t>Combined Science</a:t>
                      </a:r>
                      <a:endParaRPr b="1"/>
                    </a:p>
                  </a:txBody>
                  <a:tcPr marT="91425" marB="91425" marR="91425" marL="91425">
                    <a:solidFill>
                      <a:schemeClr val="lt1"/>
                    </a:solidFill>
                  </a:tcPr>
                </a:tc>
              </a:tr>
              <a:tr h="566200">
                <a:tc>
                  <a:txBody>
                    <a:bodyPr/>
                    <a:lstStyle/>
                    <a:p>
                      <a:pPr indent="0" lvl="0" marL="0" rtl="0" algn="l">
                        <a:spcBef>
                          <a:spcPts val="0"/>
                        </a:spcBef>
                        <a:spcAft>
                          <a:spcPts val="0"/>
                        </a:spcAft>
                        <a:buNone/>
                      </a:pPr>
                      <a:r>
                        <a:rPr b="1" lang="en-GB"/>
                        <a:t>First week back Sep 26</a:t>
                      </a:r>
                      <a:endParaRPr b="1"/>
                    </a:p>
                  </a:txBody>
                  <a:tcPr marT="91425" marB="91425" marR="91425" marL="91425">
                    <a:solidFill>
                      <a:schemeClr val="lt1"/>
                    </a:solidFill>
                  </a:tcPr>
                </a:tc>
                <a:tc>
                  <a:txBody>
                    <a:bodyPr/>
                    <a:lstStyle/>
                    <a:p>
                      <a:pPr indent="0" lvl="0" marL="0" rtl="0" algn="l">
                        <a:spcBef>
                          <a:spcPts val="0"/>
                        </a:spcBef>
                        <a:spcAft>
                          <a:spcPts val="0"/>
                        </a:spcAft>
                        <a:buNone/>
                      </a:pPr>
                      <a:r>
                        <a:rPr lang="en-GB"/>
                        <a:t>B1,B2,B3,B4</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solidFill>
                            <a:schemeClr val="dk1"/>
                          </a:solidFill>
                        </a:rPr>
                        <a:t>C1,C2,C3,C4</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solidFill>
                            <a:schemeClr val="dk1"/>
                          </a:solidFill>
                        </a:rPr>
                        <a:t>P1,P2,P3,P4</a:t>
                      </a:r>
                      <a:endParaRPr>
                        <a:solidFill>
                          <a:schemeClr val="dk1"/>
                        </a:solidFill>
                      </a:endParaRPr>
                    </a:p>
                  </a:txBody>
                  <a:tcPr marT="91425" marB="91425" marR="91425" marL="91425">
                    <a:solidFill>
                      <a:schemeClr val="lt1"/>
                    </a:solidFill>
                  </a:tcPr>
                </a:tc>
                <a:tc>
                  <a:txBody>
                    <a:bodyPr/>
                    <a:lstStyle/>
                    <a:p>
                      <a:pPr indent="0" lvl="0" marL="0" rtl="0" algn="l">
                        <a:spcBef>
                          <a:spcPts val="0"/>
                        </a:spcBef>
                        <a:spcAft>
                          <a:spcPts val="0"/>
                        </a:spcAft>
                        <a:buNone/>
                      </a:pPr>
                      <a:r>
                        <a:rPr lang="en-GB"/>
                        <a:t>B4,</a:t>
                      </a:r>
                      <a:r>
                        <a:rPr lang="en-GB"/>
                        <a:t>C4,P3</a:t>
                      </a:r>
                      <a:endParaRPr/>
                    </a:p>
                  </a:txBody>
                  <a:tcPr marT="91425" marB="91425" marR="91425" marL="91425">
                    <a:solidFill>
                      <a:schemeClr val="lt1"/>
                    </a:solidFill>
                  </a:tcPr>
                </a:tc>
              </a:tr>
              <a:tr h="544475">
                <a:tc>
                  <a:txBody>
                    <a:bodyPr/>
                    <a:lstStyle/>
                    <a:p>
                      <a:pPr indent="0" lvl="0" marL="0" rtl="0" algn="l">
                        <a:spcBef>
                          <a:spcPts val="0"/>
                        </a:spcBef>
                        <a:spcAft>
                          <a:spcPts val="0"/>
                        </a:spcAft>
                        <a:buNone/>
                      </a:pPr>
                      <a:r>
                        <a:rPr b="1" lang="en-GB"/>
                        <a:t>January 27 </a:t>
                      </a:r>
                      <a:endParaRPr b="1"/>
                    </a:p>
                    <a:p>
                      <a:pPr indent="0" lvl="0" marL="0" rtl="0" algn="l">
                        <a:spcBef>
                          <a:spcPts val="0"/>
                        </a:spcBef>
                        <a:spcAft>
                          <a:spcPts val="0"/>
                        </a:spcAft>
                        <a:buNone/>
                      </a:pPr>
                      <a:r>
                        <a:rPr b="1" lang="en-GB"/>
                        <a:t>(Yr11 Mocks)</a:t>
                      </a:r>
                      <a:endParaRPr b="1"/>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B1,B2,B3, B4,B5,B6</a:t>
                      </a:r>
                      <a:endParaRPr>
                        <a:solidFill>
                          <a:schemeClr val="dk1"/>
                        </a:solidFill>
                      </a:endParaRPr>
                    </a:p>
                    <a:p>
                      <a:pPr indent="0" lvl="0" marL="0" rtl="0" algn="l">
                        <a:spcBef>
                          <a:spcPts val="0"/>
                        </a:spcBef>
                        <a:spcAft>
                          <a:spcPts val="0"/>
                        </a:spcAft>
                        <a:buNone/>
                      </a:pPr>
                      <a:r>
                        <a:t/>
                      </a:r>
                      <a:endParaRPr/>
                    </a:p>
                  </a:txBody>
                  <a:tcPr marT="91425" marB="91425" marR="91425" marL="91425">
                    <a:solidFill>
                      <a:schemeClr val="lt1"/>
                    </a:solidFill>
                  </a:tcPr>
                </a:tc>
                <a:tc>
                  <a:txBody>
                    <a:bodyPr/>
                    <a:lstStyle/>
                    <a:p>
                      <a:pPr indent="0" lvl="0" marL="0" rtl="0" algn="l">
                        <a:spcBef>
                          <a:spcPts val="0"/>
                        </a:spcBef>
                        <a:spcAft>
                          <a:spcPts val="0"/>
                        </a:spcAft>
                        <a:buClr>
                          <a:schemeClr val="dk1"/>
                        </a:buClr>
                        <a:buSzPts val="1100"/>
                        <a:buFont typeface="Arial"/>
                        <a:buNone/>
                      </a:pPr>
                      <a:r>
                        <a:rPr lang="en-GB">
                          <a:solidFill>
                            <a:schemeClr val="dk1"/>
                          </a:solidFill>
                        </a:rPr>
                        <a:t>C1,C2,C3,</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C4,C5,C6</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t>P1,P2,P3,</a:t>
                      </a:r>
                      <a:endParaRPr/>
                    </a:p>
                    <a:p>
                      <a:pPr indent="0" lvl="0" marL="0" rtl="0" algn="l">
                        <a:spcBef>
                          <a:spcPts val="0"/>
                        </a:spcBef>
                        <a:spcAft>
                          <a:spcPts val="0"/>
                        </a:spcAft>
                        <a:buNone/>
                      </a:pPr>
                      <a:r>
                        <a:rPr lang="en-GB"/>
                        <a:t>P4,P5,P6</a:t>
                      </a:r>
                      <a:endParaRPr/>
                    </a:p>
                  </a:txBody>
                  <a:tcPr marT="91425" marB="91425" marR="91425" marL="91425">
                    <a:solidFill>
                      <a:schemeClr val="lt1"/>
                    </a:solidFill>
                  </a:tcPr>
                </a:tc>
                <a:tc>
                  <a:txBody>
                    <a:bodyPr/>
                    <a:lstStyle/>
                    <a:p>
                      <a:pPr indent="0" lvl="0" marL="0" rtl="0" algn="l">
                        <a:spcBef>
                          <a:spcPts val="0"/>
                        </a:spcBef>
                        <a:spcAft>
                          <a:spcPts val="0"/>
                        </a:spcAft>
                        <a:buNone/>
                      </a:pPr>
                      <a:r>
                        <a:rPr lang="en-GB"/>
                        <a:t>B1,B2,B3,B4,B5</a:t>
                      </a:r>
                      <a:endParaRPr/>
                    </a:p>
                    <a:p>
                      <a:pPr indent="0" lvl="0" marL="0" rtl="0" algn="l">
                        <a:spcBef>
                          <a:spcPts val="0"/>
                        </a:spcBef>
                        <a:spcAft>
                          <a:spcPts val="0"/>
                        </a:spcAft>
                        <a:buNone/>
                      </a:pPr>
                      <a:r>
                        <a:rPr lang="en-GB"/>
                        <a:t>C1,C2,C3,C4,C5</a:t>
                      </a:r>
                      <a:endParaRPr/>
                    </a:p>
                    <a:p>
                      <a:pPr indent="0" lvl="0" marL="0" rtl="0" algn="l">
                        <a:spcBef>
                          <a:spcPts val="0"/>
                        </a:spcBef>
                        <a:spcAft>
                          <a:spcPts val="0"/>
                        </a:spcAft>
                        <a:buNone/>
                      </a:pPr>
                      <a:r>
                        <a:rPr lang="en-GB"/>
                        <a:t>P1,P2,P3,P4,P5</a:t>
                      </a:r>
                      <a:endParaRPr/>
                    </a:p>
                  </a:txBody>
                  <a:tcPr marT="91425" marB="91425" marR="91425" marL="91425">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29" name="Shape 529"/>
        <p:cNvGrpSpPr/>
        <p:nvPr/>
      </p:nvGrpSpPr>
      <p:grpSpPr>
        <a:xfrm>
          <a:off x="0" y="0"/>
          <a:ext cx="0" cy="0"/>
          <a:chOff x="0" y="0"/>
          <a:chExt cx="0" cy="0"/>
        </a:xfrm>
      </p:grpSpPr>
      <p:pic>
        <p:nvPicPr>
          <p:cNvPr id="530" name="Google Shape;530;gedf54eeb8e_0_226"/>
          <p:cNvPicPr preferRelativeResize="0"/>
          <p:nvPr/>
        </p:nvPicPr>
        <p:blipFill rotWithShape="1">
          <a:blip r:embed="rId3">
            <a:alphaModFix amt="40000"/>
          </a:blip>
          <a:srcRect b="0" l="0" r="0" t="0"/>
          <a:stretch/>
        </p:blipFill>
        <p:spPr>
          <a:xfrm>
            <a:off x="30162" y="0"/>
            <a:ext cx="9113838" cy="6858001"/>
          </a:xfrm>
          <a:prstGeom prst="rect">
            <a:avLst/>
          </a:prstGeom>
          <a:noFill/>
          <a:ln>
            <a:noFill/>
          </a:ln>
        </p:spPr>
      </p:pic>
      <p:pic>
        <p:nvPicPr>
          <p:cNvPr id="531" name="Google Shape;531;gedf54eeb8e_0_226"/>
          <p:cNvPicPr preferRelativeResize="0"/>
          <p:nvPr/>
        </p:nvPicPr>
        <p:blipFill rotWithShape="1">
          <a:blip r:embed="rId4">
            <a:alphaModFix/>
          </a:blip>
          <a:srcRect b="0" l="0" r="0" t="0"/>
          <a:stretch/>
        </p:blipFill>
        <p:spPr>
          <a:xfrm>
            <a:off x="346075" y="115887"/>
            <a:ext cx="8482012" cy="1441450"/>
          </a:xfrm>
          <a:prstGeom prst="rect">
            <a:avLst/>
          </a:prstGeom>
          <a:noFill/>
          <a:ln>
            <a:noFill/>
          </a:ln>
        </p:spPr>
      </p:pic>
      <p:sp>
        <p:nvSpPr>
          <p:cNvPr id="532" name="Google Shape;532;gedf54eeb8e_0_226"/>
          <p:cNvSpPr txBox="1"/>
          <p:nvPr/>
        </p:nvSpPr>
        <p:spPr>
          <a:xfrm>
            <a:off x="356400" y="1800845"/>
            <a:ext cx="8431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FFFF"/>
              </a:buClr>
              <a:buSzPts val="2400"/>
              <a:buFont typeface="Arial"/>
              <a:buNone/>
            </a:pPr>
            <a:r>
              <a:rPr b="0" i="1" lang="en-GB" sz="18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https://sites.google.com/gillotts.org.uk/gillottsscience/ks4-resources/biology</a:t>
            </a:r>
            <a:endParaRPr b="0" i="1" sz="1100" u="none" cap="none" strike="noStrike">
              <a:solidFill>
                <a:schemeClr val="dk1"/>
              </a:solidFill>
              <a:latin typeface="Gill Sans"/>
              <a:ea typeface="Gill Sans"/>
              <a:cs typeface="Gill Sans"/>
              <a:sym typeface="Gill Sans"/>
            </a:endParaRPr>
          </a:p>
        </p:txBody>
      </p:sp>
      <p:sp>
        <p:nvSpPr>
          <p:cNvPr id="533" name="Google Shape;533;gedf54eeb8e_0_226"/>
          <p:cNvSpPr txBox="1"/>
          <p:nvPr/>
        </p:nvSpPr>
        <p:spPr>
          <a:xfrm>
            <a:off x="229067" y="2473586"/>
            <a:ext cx="8548200" cy="3924900"/>
          </a:xfrm>
          <a:prstGeom prst="rect">
            <a:avLst/>
          </a:prstGeom>
          <a:solidFill>
            <a:schemeClr val="lt1"/>
          </a:solidFill>
          <a:ln>
            <a:noFill/>
          </a:ln>
        </p:spPr>
        <p:txBody>
          <a:bodyPr anchorCtr="0" anchor="t" bIns="45700" lIns="91425" spcFirstLastPara="1" rIns="91425" wrap="square" tIns="45700">
            <a:spAutoFit/>
          </a:bodyPr>
          <a:lstStyle/>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Exam board specification</a:t>
            </a:r>
            <a:endParaRPr b="0" i="0" sz="11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chemeClr val="dk1"/>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YouTube revision video playlists</a:t>
            </a:r>
            <a:endParaRPr b="0" i="0" sz="11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chemeClr val="dk1"/>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Comprehensive knowledge organisers</a:t>
            </a:r>
            <a:endParaRPr b="0" i="0" sz="9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rgbClr val="00FFFF"/>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Pre-made key word flash cards</a:t>
            </a:r>
            <a:endParaRPr b="0" i="0" sz="9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rgbClr val="00FFFF"/>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Revision resources to suit all learning styles</a:t>
            </a:r>
            <a:endParaRPr b="0" i="0" sz="9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rgbClr val="00FFFF"/>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Past paper question banks</a:t>
            </a:r>
            <a:endParaRPr b="0" i="0" sz="1100" u="none" cap="none" strike="noStrike">
              <a:solidFill>
                <a:srgbClr val="000000"/>
              </a:solidFill>
              <a:latin typeface="Gill Sans"/>
              <a:ea typeface="Gill Sans"/>
              <a:cs typeface="Gill Sans"/>
              <a:sym typeface="Gill Sans"/>
            </a:endParaRPr>
          </a:p>
          <a:p>
            <a:pPr indent="-190500" lvl="0" marL="342900" marR="0" rtl="0" algn="l">
              <a:lnSpc>
                <a:spcPct val="100000"/>
              </a:lnSpc>
              <a:spcBef>
                <a:spcPts val="0"/>
              </a:spcBef>
              <a:spcAft>
                <a:spcPts val="0"/>
              </a:spcAft>
              <a:buClr>
                <a:schemeClr val="dk1"/>
              </a:buClr>
              <a:buSzPts val="2400"/>
              <a:buFont typeface="Arial"/>
              <a:buNone/>
            </a:pPr>
            <a:r>
              <a:t/>
            </a:r>
            <a:endParaRPr b="0" i="0" sz="1700" u="none" cap="none" strike="noStrike">
              <a:solidFill>
                <a:schemeClr val="dk1"/>
              </a:solidFill>
              <a:latin typeface="Gill Sans"/>
              <a:ea typeface="Gill Sans"/>
              <a:cs typeface="Gill Sans"/>
              <a:sym typeface="Gill Sans"/>
            </a:endParaRPr>
          </a:p>
          <a:p>
            <a:pPr indent="-323850" lvl="0" marL="342900" marR="0" rtl="0" algn="l">
              <a:lnSpc>
                <a:spcPct val="100000"/>
              </a:lnSpc>
              <a:spcBef>
                <a:spcPts val="0"/>
              </a:spcBef>
              <a:spcAft>
                <a:spcPts val="0"/>
              </a:spcAft>
              <a:buClr>
                <a:schemeClr val="dk1"/>
              </a:buClr>
              <a:buSzPts val="2100"/>
              <a:buFont typeface="Arial"/>
              <a:buChar char="•"/>
            </a:pPr>
            <a:r>
              <a:rPr b="0" i="0" lang="en-GB" sz="1700" u="none" cap="none" strike="noStrike">
                <a:solidFill>
                  <a:schemeClr val="dk1"/>
                </a:solidFill>
                <a:latin typeface="Gill Sans"/>
                <a:ea typeface="Gill Sans"/>
                <a:cs typeface="Gill Sans"/>
                <a:sym typeface="Gill Sans"/>
              </a:rPr>
              <a:t>Past paper exams</a:t>
            </a:r>
            <a:endParaRPr b="0" i="0" sz="900" u="none" cap="none" strike="noStrike">
              <a:solidFill>
                <a:srgbClr val="000000"/>
              </a:solidFill>
              <a:latin typeface="Gill Sans"/>
              <a:ea typeface="Gill Sans"/>
              <a:cs typeface="Gill Sans"/>
              <a:sym typeface="Gill Sans"/>
            </a:endParaRPr>
          </a:p>
        </p:txBody>
      </p:sp>
      <p:pic>
        <p:nvPicPr>
          <p:cNvPr descr="OCR-Logo - Chartwise UK" id="534" name="Google Shape;534;gedf54eeb8e_0_226"/>
          <p:cNvPicPr preferRelativeResize="0"/>
          <p:nvPr/>
        </p:nvPicPr>
        <p:blipFill rotWithShape="1">
          <a:blip r:embed="rId6">
            <a:alphaModFix/>
          </a:blip>
          <a:srcRect b="0" l="0" r="0" t="0"/>
          <a:stretch/>
        </p:blipFill>
        <p:spPr>
          <a:xfrm>
            <a:off x="6488071" y="2643970"/>
            <a:ext cx="2076130" cy="941785"/>
          </a:xfrm>
          <a:prstGeom prst="rect">
            <a:avLst/>
          </a:prstGeom>
          <a:solidFill>
            <a:schemeClr val="lt1"/>
          </a:solidFill>
          <a:ln>
            <a:noFill/>
          </a:ln>
        </p:spPr>
      </p:pic>
      <p:pic>
        <p:nvPicPr>
          <p:cNvPr descr="Retrieval Practice Teaching Resources | Teachers Pay Teachers" id="535" name="Google Shape;535;gedf54eeb8e_0_226"/>
          <p:cNvPicPr preferRelativeResize="0"/>
          <p:nvPr/>
        </p:nvPicPr>
        <p:blipFill rotWithShape="1">
          <a:blip r:embed="rId7">
            <a:alphaModFix/>
          </a:blip>
          <a:srcRect b="0" l="0" r="0" t="0"/>
          <a:stretch/>
        </p:blipFill>
        <p:spPr>
          <a:xfrm>
            <a:off x="6888677" y="4467475"/>
            <a:ext cx="1557337" cy="15573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39" name="Shape 539"/>
        <p:cNvGrpSpPr/>
        <p:nvPr/>
      </p:nvGrpSpPr>
      <p:grpSpPr>
        <a:xfrm>
          <a:off x="0" y="0"/>
          <a:ext cx="0" cy="0"/>
          <a:chOff x="0" y="0"/>
          <a:chExt cx="0" cy="0"/>
        </a:xfrm>
      </p:grpSpPr>
      <p:pic>
        <p:nvPicPr>
          <p:cNvPr id="540" name="Google Shape;540;gedf54eeb8e_0_236"/>
          <p:cNvPicPr preferRelativeResize="0"/>
          <p:nvPr/>
        </p:nvPicPr>
        <p:blipFill rotWithShape="1">
          <a:blip r:embed="rId3">
            <a:alphaModFix amt="43000"/>
          </a:blip>
          <a:srcRect b="0" l="0" r="0" t="0"/>
          <a:stretch/>
        </p:blipFill>
        <p:spPr>
          <a:xfrm rot="-5400000">
            <a:off x="1146590" y="-1139410"/>
            <a:ext cx="6850817" cy="9144000"/>
          </a:xfrm>
          <a:prstGeom prst="rect">
            <a:avLst/>
          </a:prstGeom>
          <a:noFill/>
          <a:ln>
            <a:noFill/>
          </a:ln>
        </p:spPr>
      </p:pic>
      <p:sp>
        <p:nvSpPr>
          <p:cNvPr id="541" name="Google Shape;541;gedf54eeb8e_0_236"/>
          <p:cNvSpPr txBox="1"/>
          <p:nvPr/>
        </p:nvSpPr>
        <p:spPr>
          <a:xfrm>
            <a:off x="204787" y="128587"/>
            <a:ext cx="80805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3200" u="sng" cap="none" strike="noStrike">
                <a:solidFill>
                  <a:srgbClr val="000000"/>
                </a:solidFill>
                <a:latin typeface="Gill Sans"/>
                <a:ea typeface="Gill Sans"/>
                <a:cs typeface="Gill Sans"/>
                <a:sym typeface="Gill Sans"/>
              </a:rPr>
              <a:t>Supporting Students</a:t>
            </a:r>
            <a:endParaRPr b="0" i="0" sz="3200" u="none" cap="none" strike="noStrike">
              <a:solidFill>
                <a:srgbClr val="000000"/>
              </a:solidFill>
              <a:latin typeface="Gill Sans"/>
              <a:ea typeface="Gill Sans"/>
              <a:cs typeface="Gill Sans"/>
              <a:sym typeface="Gill Sans"/>
            </a:endParaRPr>
          </a:p>
        </p:txBody>
      </p:sp>
      <p:sp>
        <p:nvSpPr>
          <p:cNvPr id="542" name="Google Shape;542;gedf54eeb8e_0_236"/>
          <p:cNvSpPr txBox="1"/>
          <p:nvPr/>
        </p:nvSpPr>
        <p:spPr>
          <a:xfrm>
            <a:off x="204787" y="992353"/>
            <a:ext cx="8593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Gill Sans"/>
                <a:ea typeface="Gill Sans"/>
                <a:cs typeface="Gill Sans"/>
                <a:sym typeface="Gill Sans"/>
              </a:rPr>
              <a:t>Whether students have opted for combined science or separate science, it is important that they see the value of obtaining as high</a:t>
            </a:r>
            <a:r>
              <a:rPr lang="en-GB" sz="2000">
                <a:solidFill>
                  <a:schemeClr val="dk1"/>
                </a:solidFill>
                <a:latin typeface="Gill Sans"/>
                <a:ea typeface="Gill Sans"/>
                <a:cs typeface="Gill Sans"/>
                <a:sym typeface="Gill Sans"/>
              </a:rPr>
              <a:t> a</a:t>
            </a:r>
            <a:r>
              <a:rPr b="0" i="0" lang="en-GB" sz="2000" u="none" cap="none" strike="noStrike">
                <a:solidFill>
                  <a:schemeClr val="dk1"/>
                </a:solidFill>
                <a:latin typeface="Gill Sans"/>
                <a:ea typeface="Gill Sans"/>
                <a:cs typeface="Gill Sans"/>
                <a:sym typeface="Gill Sans"/>
              </a:rPr>
              <a:t> qualification as possible.</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FFFF"/>
              </a:buClr>
              <a:buSzPts val="2000"/>
              <a:buFont typeface="Arial"/>
              <a:buNone/>
            </a:pPr>
            <a:r>
              <a:t/>
            </a:r>
            <a:endParaRPr b="0"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Gill Sans"/>
                <a:ea typeface="Gill Sans"/>
                <a:cs typeface="Gill Sans"/>
                <a:sym typeface="Gill Sans"/>
              </a:rPr>
              <a:t>Combined science is worth 2 GCSEs remember…</a:t>
            </a:r>
            <a:endParaRPr b="0" i="0" sz="1400" u="none" cap="none" strike="noStrike">
              <a:solidFill>
                <a:srgbClr val="000000"/>
              </a:solidFill>
              <a:latin typeface="Gill Sans"/>
              <a:ea typeface="Gill Sans"/>
              <a:cs typeface="Gill Sans"/>
              <a:sym typeface="Gill Sans"/>
            </a:endParaRPr>
          </a:p>
        </p:txBody>
      </p:sp>
      <p:sp>
        <p:nvSpPr>
          <p:cNvPr id="543" name="Google Shape;543;gedf54eeb8e_0_236"/>
          <p:cNvSpPr txBox="1"/>
          <p:nvPr/>
        </p:nvSpPr>
        <p:spPr>
          <a:xfrm>
            <a:off x="204775" y="2594975"/>
            <a:ext cx="5719500" cy="337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GB" sz="2000" u="none" cap="none" strike="noStrike">
                <a:solidFill>
                  <a:schemeClr val="dk1"/>
                </a:solidFill>
                <a:latin typeface="Gill Sans"/>
                <a:ea typeface="Gill Sans"/>
                <a:cs typeface="Gill Sans"/>
                <a:sym typeface="Gill Sans"/>
              </a:rPr>
              <a:t>Helpful hints to maximise progress in science…</a:t>
            </a:r>
            <a:endParaRPr b="0" i="0" sz="1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FFFF"/>
              </a:buClr>
              <a:buSzPts val="1100"/>
              <a:buFont typeface="Arial"/>
              <a:buNone/>
            </a:pPr>
            <a:r>
              <a:t/>
            </a:r>
            <a:endParaRPr b="1" i="0" sz="1100" u="none" cap="none" strike="noStrike">
              <a:solidFill>
                <a:schemeClr val="dk1"/>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Discuss work covered in lessons </a:t>
            </a:r>
            <a:endParaRPr b="0" i="0" sz="1400" u="none" cap="none" strike="noStrike">
              <a:solidFill>
                <a:srgbClr val="000000"/>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Look at work completed in exercise books</a:t>
            </a:r>
            <a:endParaRPr b="0" i="0" sz="1400" u="none" cap="none" strike="noStrike">
              <a:solidFill>
                <a:srgbClr val="000000"/>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Check homework is completed via google classroom/Educake</a:t>
            </a:r>
            <a:endParaRPr b="0" i="0" sz="1800" u="none" cap="none" strike="noStrike">
              <a:solidFill>
                <a:schemeClr val="dk1"/>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Ask your </a:t>
            </a:r>
            <a:r>
              <a:rPr lang="en-GB" sz="1800">
                <a:solidFill>
                  <a:schemeClr val="dk1"/>
                </a:solidFill>
                <a:latin typeface="Gill Sans"/>
                <a:ea typeface="Gill Sans"/>
                <a:cs typeface="Gill Sans"/>
                <a:sym typeface="Gill Sans"/>
              </a:rPr>
              <a:t>child</a:t>
            </a:r>
            <a:r>
              <a:rPr b="0" i="0" lang="en-GB" sz="1800" u="none" cap="none" strike="noStrike">
                <a:solidFill>
                  <a:schemeClr val="dk1"/>
                </a:solidFill>
                <a:latin typeface="Gill Sans"/>
                <a:ea typeface="Gill Sans"/>
                <a:cs typeface="Gill Sans"/>
                <a:sym typeface="Gill Sans"/>
              </a:rPr>
              <a:t> to teach you what they have learnt</a:t>
            </a:r>
            <a:endParaRPr b="0" i="0" sz="1400" u="none" cap="none" strike="noStrike">
              <a:solidFill>
                <a:srgbClr val="000000"/>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Encourage independent revision of topics using resources on the Gillotts Science Resource Website</a:t>
            </a:r>
            <a:endParaRPr b="0" i="0" sz="1400" u="none" cap="none" strike="noStrike">
              <a:solidFill>
                <a:srgbClr val="000000"/>
              </a:solidFill>
              <a:latin typeface="Gill Sans"/>
              <a:ea typeface="Gill Sans"/>
              <a:cs typeface="Gill Sans"/>
              <a:sym typeface="Gill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Gill Sans"/>
                <a:ea typeface="Gill Sans"/>
                <a:cs typeface="Gill Sans"/>
                <a:sym typeface="Gill Sans"/>
              </a:rPr>
              <a:t>Encourage them to engage with science news (BBC online)</a:t>
            </a:r>
            <a:endParaRPr b="0" i="0" sz="1400" u="none" cap="none" strike="noStrike">
              <a:solidFill>
                <a:srgbClr val="000000"/>
              </a:solidFill>
              <a:latin typeface="Gill Sans"/>
              <a:ea typeface="Gill Sans"/>
              <a:cs typeface="Gill Sans"/>
              <a:sym typeface="Gill Sans"/>
            </a:endParaRPr>
          </a:p>
        </p:txBody>
      </p:sp>
      <p:pic>
        <p:nvPicPr>
          <p:cNvPr descr="Image result for bbc science" id="544" name="Google Shape;544;gedf54eeb8e_0_236"/>
          <p:cNvPicPr preferRelativeResize="0"/>
          <p:nvPr/>
        </p:nvPicPr>
        <p:blipFill rotWithShape="1">
          <a:blip r:embed="rId4">
            <a:alphaModFix/>
          </a:blip>
          <a:srcRect b="0" l="0" r="0" t="0"/>
          <a:stretch/>
        </p:blipFill>
        <p:spPr>
          <a:xfrm>
            <a:off x="6579027" y="4479562"/>
            <a:ext cx="1778550" cy="1778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48" name="Shape 548"/>
        <p:cNvGrpSpPr/>
        <p:nvPr/>
      </p:nvGrpSpPr>
      <p:grpSpPr>
        <a:xfrm>
          <a:off x="0" y="0"/>
          <a:ext cx="0" cy="0"/>
          <a:chOff x="0" y="0"/>
          <a:chExt cx="0" cy="0"/>
        </a:xfrm>
      </p:grpSpPr>
      <p:sp>
        <p:nvSpPr>
          <p:cNvPr id="549" name="Google Shape;549;p33"/>
          <p:cNvSpPr txBox="1"/>
          <p:nvPr/>
        </p:nvSpPr>
        <p:spPr>
          <a:xfrm>
            <a:off x="758190" y="1067533"/>
            <a:ext cx="762762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rPr b="1" i="0" lang="en-GB" sz="3200" u="none" cap="none" strike="noStrike">
                <a:solidFill>
                  <a:schemeClr val="dk1"/>
                </a:solidFill>
                <a:latin typeface="Gill Sans"/>
                <a:ea typeface="Gill Sans"/>
                <a:cs typeface="Gill Sans"/>
                <a:sym typeface="Gill Sans"/>
              </a:rPr>
              <a:t>Expectations</a:t>
            </a:r>
            <a:endParaRPr b="1" i="0" sz="3200" u="none" cap="none" strike="noStrike">
              <a:solidFill>
                <a:srgbClr val="000000"/>
              </a:solidFill>
              <a:latin typeface="Gill Sans"/>
              <a:ea typeface="Gill Sans"/>
              <a:cs typeface="Gill Sans"/>
              <a:sym typeface="Gill Sans"/>
            </a:endParaRPr>
          </a:p>
        </p:txBody>
      </p:sp>
      <p:sp>
        <p:nvSpPr>
          <p:cNvPr id="550" name="Google Shape;550;p33"/>
          <p:cNvSpPr txBox="1"/>
          <p:nvPr/>
        </p:nvSpPr>
        <p:spPr>
          <a:xfrm>
            <a:off x="1084407" y="2160936"/>
            <a:ext cx="6595110" cy="3000821"/>
          </a:xfrm>
          <a:prstGeom prst="rect">
            <a:avLst/>
          </a:prstGeom>
          <a:noFill/>
          <a:ln>
            <a:noFill/>
          </a:ln>
        </p:spPr>
        <p:txBody>
          <a:bodyPr anchorCtr="0" anchor="t" bIns="45700" lIns="91425" spcFirstLastPara="1" rIns="91425" wrap="square" tIns="45700">
            <a:noAutofit/>
          </a:bodyPr>
          <a:lstStyle/>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Bringing correct equipment </a:t>
            </a:r>
            <a:endParaRPr b="0" i="0" sz="2800" u="none" cap="none" strike="noStrike">
              <a:solidFill>
                <a:srgbClr val="000000"/>
              </a:solidFill>
              <a:latin typeface="Gill Sans"/>
              <a:ea typeface="Gill Sans"/>
              <a:cs typeface="Gill Sans"/>
              <a:sym typeface="Gill Sans"/>
            </a:endParaRPr>
          </a:p>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‘Ready to Learn’ – attitude for learning</a:t>
            </a:r>
            <a:endParaRPr b="0" i="0" sz="2800" u="none" cap="none" strike="noStrike">
              <a:solidFill>
                <a:srgbClr val="000000"/>
              </a:solidFill>
              <a:latin typeface="Gill Sans"/>
              <a:ea typeface="Gill Sans"/>
              <a:cs typeface="Gill Sans"/>
              <a:sym typeface="Gill Sans"/>
            </a:endParaRPr>
          </a:p>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Resilience </a:t>
            </a:r>
            <a:endParaRPr b="0" i="0" sz="2800" u="none" cap="none" strike="noStrike">
              <a:solidFill>
                <a:srgbClr val="000000"/>
              </a:solidFill>
              <a:latin typeface="Gill Sans"/>
              <a:ea typeface="Gill Sans"/>
              <a:cs typeface="Gill Sans"/>
              <a:sym typeface="Gill Sans"/>
            </a:endParaRPr>
          </a:p>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Homework 2 x 45 minutes a week completed to a high standard </a:t>
            </a:r>
            <a:endParaRPr b="0" i="0" sz="2800" u="none" cap="none" strike="noStrike">
              <a:solidFill>
                <a:srgbClr val="000000"/>
              </a:solidFill>
              <a:latin typeface="Gill Sans"/>
              <a:ea typeface="Gill Sans"/>
              <a:cs typeface="Gill Sans"/>
              <a:sym typeface="Gill Sans"/>
            </a:endParaRPr>
          </a:p>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Asking for help</a:t>
            </a:r>
            <a:endParaRPr b="0" i="0" sz="2800" u="none" cap="none" strike="noStrike">
              <a:solidFill>
                <a:srgbClr val="000000"/>
              </a:solidFill>
              <a:latin typeface="Gill Sans"/>
              <a:ea typeface="Gill Sans"/>
              <a:cs typeface="Gill Sans"/>
              <a:sym typeface="Gill Sans"/>
            </a:endParaRPr>
          </a:p>
          <a:p>
            <a:pPr indent="-428625" lvl="0" marL="428625" marR="0" rtl="0" algn="l">
              <a:lnSpc>
                <a:spcPct val="100000"/>
              </a:lnSpc>
              <a:spcBef>
                <a:spcPts val="0"/>
              </a:spcBef>
              <a:spcAft>
                <a:spcPts val="0"/>
              </a:spcAft>
              <a:buClr>
                <a:schemeClr val="dk1"/>
              </a:buClr>
              <a:buSzPts val="2700"/>
              <a:buFont typeface="Arial"/>
              <a:buChar char="•"/>
            </a:pPr>
            <a:r>
              <a:rPr b="0" i="0" lang="en-GB" sz="2800" u="none" cap="none" strike="noStrike">
                <a:solidFill>
                  <a:schemeClr val="dk1"/>
                </a:solidFill>
                <a:latin typeface="Gill Sans"/>
                <a:ea typeface="Gill Sans"/>
                <a:cs typeface="Gill Sans"/>
                <a:sym typeface="Gill Sans"/>
              </a:rPr>
              <a:t>Deliberate Practice</a:t>
            </a:r>
            <a:endParaRPr b="0" i="0" sz="2800" u="none" cap="none" strike="noStrike">
              <a:solidFill>
                <a:srgbClr val="0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42" name="Shape 242"/>
        <p:cNvGrpSpPr/>
        <p:nvPr/>
      </p:nvGrpSpPr>
      <p:grpSpPr>
        <a:xfrm>
          <a:off x="0" y="0"/>
          <a:ext cx="0" cy="0"/>
          <a:chOff x="0" y="0"/>
          <a:chExt cx="0" cy="0"/>
        </a:xfrm>
      </p:grpSpPr>
      <p:sp>
        <p:nvSpPr>
          <p:cNvPr id="243" name="Google Shape;243;p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800"/>
              <a:buFont typeface="Cabin"/>
              <a:buNone/>
            </a:pPr>
            <a:r>
              <a:rPr b="1" i="0" lang="en-GB" sz="3200" u="none" cap="none" strike="noStrike">
                <a:solidFill>
                  <a:schemeClr val="dk2"/>
                </a:solidFill>
                <a:latin typeface="Gill Sans"/>
                <a:ea typeface="Gill Sans"/>
                <a:cs typeface="Gill Sans"/>
                <a:sym typeface="Gill Sans"/>
              </a:rPr>
              <a:t>Changes to the GCSEs</a:t>
            </a:r>
            <a:endParaRPr>
              <a:latin typeface="Gill Sans"/>
              <a:ea typeface="Gill Sans"/>
              <a:cs typeface="Gill Sans"/>
              <a:sym typeface="Gill Sans"/>
            </a:endParaRPr>
          </a:p>
        </p:txBody>
      </p:sp>
      <p:sp>
        <p:nvSpPr>
          <p:cNvPr id="244" name="Google Shape;244;p3"/>
          <p:cNvSpPr txBox="1"/>
          <p:nvPr>
            <p:ph idx="1" type="body"/>
          </p:nvPr>
        </p:nvSpPr>
        <p:spPr>
          <a:xfrm>
            <a:off x="785786" y="2000240"/>
            <a:ext cx="7772400" cy="41148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2800"/>
              <a:buFont typeface="Cabin"/>
              <a:buChar char="•"/>
            </a:pPr>
            <a:r>
              <a:rPr b="0" i="0" lang="en-GB" sz="2400" u="none" cap="none" strike="noStrike">
                <a:solidFill>
                  <a:schemeClr val="dk1"/>
                </a:solidFill>
                <a:latin typeface="Gill Sans"/>
                <a:ea typeface="Gill Sans"/>
                <a:cs typeface="Gill Sans"/>
                <a:sym typeface="Gill Sans"/>
              </a:rPr>
              <a:t>New GCSE qualifications were introduced in all subjects from 2017 onwards</a:t>
            </a:r>
            <a:endParaRPr sz="2400">
              <a:latin typeface="Gill Sans"/>
              <a:ea typeface="Gill Sans"/>
              <a:cs typeface="Gill Sans"/>
              <a:sym typeface="Gill Sans"/>
            </a:endParaRPr>
          </a:p>
          <a:p>
            <a:pPr indent="-139700" lvl="0" marL="342900" marR="0" rtl="0" algn="l">
              <a:lnSpc>
                <a:spcPct val="100000"/>
              </a:lnSpc>
              <a:spcBef>
                <a:spcPts val="0"/>
              </a:spcBef>
              <a:spcAft>
                <a:spcPts val="0"/>
              </a:spcAft>
              <a:buClr>
                <a:schemeClr val="dk1"/>
              </a:buClr>
              <a:buSzPts val="3200"/>
              <a:buFont typeface="Cabin"/>
              <a:buNone/>
            </a:pPr>
            <a:r>
              <a:t/>
            </a:r>
            <a:endParaRPr sz="2400">
              <a:latin typeface="Gill Sans"/>
              <a:ea typeface="Gill Sans"/>
              <a:cs typeface="Gill Sans"/>
              <a:sym typeface="Gill Sans"/>
            </a:endParaRPr>
          </a:p>
          <a:p>
            <a:pPr indent="-317500" lvl="0" marL="342900" marR="0" rtl="0" algn="l">
              <a:lnSpc>
                <a:spcPct val="100000"/>
              </a:lnSpc>
              <a:spcBef>
                <a:spcPts val="0"/>
              </a:spcBef>
              <a:spcAft>
                <a:spcPts val="0"/>
              </a:spcAft>
              <a:buClr>
                <a:schemeClr val="dk1"/>
              </a:buClr>
              <a:buSzPts val="2800"/>
              <a:buFont typeface="Cabin"/>
              <a:buChar char="•"/>
            </a:pPr>
            <a:r>
              <a:rPr b="0" i="0" lang="en-GB" sz="2400" u="none" cap="none" strike="noStrike">
                <a:solidFill>
                  <a:schemeClr val="dk1"/>
                </a:solidFill>
                <a:latin typeface="Gill Sans"/>
                <a:ea typeface="Gill Sans"/>
                <a:cs typeface="Gill Sans"/>
                <a:sym typeface="Gill Sans"/>
              </a:rPr>
              <a:t>These are based on the 9-1 Grade Scale.</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8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54" name="Shape 554"/>
        <p:cNvGrpSpPr/>
        <p:nvPr/>
      </p:nvGrpSpPr>
      <p:grpSpPr>
        <a:xfrm>
          <a:off x="0" y="0"/>
          <a:ext cx="0" cy="0"/>
          <a:chOff x="0" y="0"/>
          <a:chExt cx="0" cy="0"/>
        </a:xfrm>
      </p:grpSpPr>
      <p:pic>
        <p:nvPicPr>
          <p:cNvPr id="555" name="Google Shape;555;p34"/>
          <p:cNvPicPr preferRelativeResize="0"/>
          <p:nvPr/>
        </p:nvPicPr>
        <p:blipFill rotWithShape="1">
          <a:blip r:embed="rId3">
            <a:alphaModFix/>
          </a:blip>
          <a:srcRect b="0" l="0" r="0" t="10394"/>
          <a:stretch/>
        </p:blipFill>
        <p:spPr>
          <a:xfrm>
            <a:off x="930250" y="857400"/>
            <a:ext cx="3676040" cy="5143351"/>
          </a:xfrm>
          <a:prstGeom prst="rect">
            <a:avLst/>
          </a:prstGeom>
          <a:noFill/>
          <a:ln>
            <a:noFill/>
          </a:ln>
        </p:spPr>
      </p:pic>
      <p:sp>
        <p:nvSpPr>
          <p:cNvPr id="556" name="Google Shape;556;p34"/>
          <p:cNvSpPr txBox="1"/>
          <p:nvPr/>
        </p:nvSpPr>
        <p:spPr>
          <a:xfrm>
            <a:off x="5004048" y="1588770"/>
            <a:ext cx="31455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00"/>
              <a:buFont typeface="Arial"/>
              <a:buNone/>
            </a:pPr>
            <a:r>
              <a:rPr b="0" i="0" lang="en-GB" sz="2400" u="none" cap="none" strike="noStrike">
                <a:solidFill>
                  <a:schemeClr val="dk1"/>
                </a:solidFill>
                <a:latin typeface="Gill Sans"/>
                <a:ea typeface="Gill Sans"/>
                <a:cs typeface="Gill Sans"/>
                <a:sym typeface="Gill Sans"/>
              </a:rPr>
              <a:t>New Grades vs Old</a:t>
            </a:r>
            <a:endParaRPr b="0" i="0" sz="1400" u="none" cap="none" strike="noStrike">
              <a:solidFill>
                <a:srgbClr val="000000"/>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560" name="Shape 560"/>
        <p:cNvGrpSpPr/>
        <p:nvPr/>
      </p:nvGrpSpPr>
      <p:grpSpPr>
        <a:xfrm>
          <a:off x="0" y="0"/>
          <a:ext cx="0" cy="0"/>
          <a:chOff x="0" y="0"/>
          <a:chExt cx="0" cy="0"/>
        </a:xfrm>
      </p:grpSpPr>
      <p:sp>
        <p:nvSpPr>
          <p:cNvPr id="561" name="Google Shape;561;p3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4400"/>
              <a:buFont typeface="Times New Roman"/>
              <a:buNone/>
            </a:pPr>
            <a:r>
              <a:rPr b="1" lang="en-GB" sz="3200">
                <a:latin typeface="Gill Sans"/>
                <a:ea typeface="Gill Sans"/>
                <a:cs typeface="Gill Sans"/>
                <a:sym typeface="Gill Sans"/>
              </a:rPr>
              <a:t>Thank you!</a:t>
            </a:r>
            <a:endParaRPr b="1" sz="3200">
              <a:latin typeface="Gill Sans"/>
              <a:ea typeface="Gill Sans"/>
              <a:cs typeface="Gill Sans"/>
              <a:sym typeface="Gill Sans"/>
            </a:endParaRPr>
          </a:p>
        </p:txBody>
      </p:sp>
      <p:sp>
        <p:nvSpPr>
          <p:cNvPr id="562" name="Google Shape;562;p35"/>
          <p:cNvSpPr txBox="1"/>
          <p:nvPr>
            <p:ph idx="1" type="body"/>
          </p:nvPr>
        </p:nvSpPr>
        <p:spPr>
          <a:xfrm>
            <a:off x="457200" y="2000240"/>
            <a:ext cx="8100986" cy="41148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dk1"/>
              </a:buClr>
              <a:buSzPts val="3200"/>
              <a:buFont typeface="Times New Roman"/>
              <a:buChar char="•"/>
            </a:pPr>
            <a:r>
              <a:rPr lang="en-GB" sz="2800">
                <a:latin typeface="Gill Sans"/>
                <a:ea typeface="Gill Sans"/>
                <a:cs typeface="Gill Sans"/>
                <a:sym typeface="Gill Sans"/>
              </a:rPr>
              <a:t>If you have any subject specific questions, please contact your child’s teachers.</a:t>
            </a:r>
            <a:endParaRPr sz="2800">
              <a:latin typeface="Gill Sans"/>
              <a:ea typeface="Gill Sans"/>
              <a:cs typeface="Gill Sans"/>
              <a:sym typeface="Gill Sans"/>
            </a:endParaRPr>
          </a:p>
          <a:p>
            <a:pPr indent="-228600" lvl="0" marL="457200" marR="0" rtl="0" algn="l">
              <a:lnSpc>
                <a:spcPct val="100000"/>
              </a:lnSpc>
              <a:spcBef>
                <a:spcPts val="640"/>
              </a:spcBef>
              <a:spcAft>
                <a:spcPts val="0"/>
              </a:spcAft>
              <a:buClr>
                <a:schemeClr val="dk1"/>
              </a:buClr>
              <a:buSzPts val="3200"/>
              <a:buFont typeface="Times New Roman"/>
              <a:buNone/>
            </a:pPr>
            <a:r>
              <a:t/>
            </a:r>
            <a:endParaRPr sz="2800">
              <a:latin typeface="Gill Sans"/>
              <a:ea typeface="Gill Sans"/>
              <a:cs typeface="Gill Sans"/>
              <a:sym typeface="Gill Sans"/>
            </a:endParaRPr>
          </a:p>
          <a:p>
            <a:pPr indent="-431800" lvl="0" marL="457200" marR="0" rtl="0" algn="l">
              <a:lnSpc>
                <a:spcPct val="100000"/>
              </a:lnSpc>
              <a:spcBef>
                <a:spcPts val="640"/>
              </a:spcBef>
              <a:spcAft>
                <a:spcPts val="0"/>
              </a:spcAft>
              <a:buClr>
                <a:schemeClr val="dk1"/>
              </a:buClr>
              <a:buSzPts val="3200"/>
              <a:buFont typeface="Times New Roman"/>
              <a:buChar char="•"/>
            </a:pPr>
            <a:r>
              <a:rPr lang="en-GB" sz="2800">
                <a:latin typeface="Gill Sans"/>
                <a:ea typeface="Gill Sans"/>
                <a:cs typeface="Gill Sans"/>
                <a:sym typeface="Gill Sans"/>
              </a:rPr>
              <a:t>If you have more general questions about your child’s progress, please contact their form tutor.</a:t>
            </a:r>
            <a:endParaRPr sz="28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48" name="Shape 248"/>
        <p:cNvGrpSpPr/>
        <p:nvPr/>
      </p:nvGrpSpPr>
      <p:grpSpPr>
        <a:xfrm>
          <a:off x="0" y="0"/>
          <a:ext cx="0" cy="0"/>
          <a:chOff x="0" y="0"/>
          <a:chExt cx="0" cy="0"/>
        </a:xfrm>
      </p:grpSpPr>
      <p:sp>
        <p:nvSpPr>
          <p:cNvPr id="249" name="Google Shape;249;p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800"/>
              <a:buFont typeface="Gill Sans"/>
              <a:buNone/>
            </a:pPr>
            <a:r>
              <a:rPr b="1" i="0" lang="en-GB" sz="3200" u="none" cap="none" strike="noStrike">
                <a:solidFill>
                  <a:schemeClr val="dk2"/>
                </a:solidFill>
                <a:latin typeface="Gill Sans"/>
                <a:ea typeface="Gill Sans"/>
                <a:cs typeface="Gill Sans"/>
                <a:sym typeface="Gill Sans"/>
              </a:rPr>
              <a:t>What </a:t>
            </a:r>
            <a:r>
              <a:rPr b="1" lang="en-GB" sz="3200">
                <a:latin typeface="Gill Sans"/>
                <a:ea typeface="Gill Sans"/>
                <a:cs typeface="Gill Sans"/>
                <a:sym typeface="Gill Sans"/>
              </a:rPr>
              <a:t>were</a:t>
            </a:r>
            <a:r>
              <a:rPr b="1" i="0" lang="en-GB" sz="3200" u="none" cap="none" strike="noStrike">
                <a:solidFill>
                  <a:schemeClr val="dk2"/>
                </a:solidFill>
                <a:latin typeface="Gill Sans"/>
                <a:ea typeface="Gill Sans"/>
                <a:cs typeface="Gill Sans"/>
                <a:sym typeface="Gill Sans"/>
              </a:rPr>
              <a:t> the key changes?</a:t>
            </a:r>
            <a:endParaRPr/>
          </a:p>
        </p:txBody>
      </p:sp>
      <p:sp>
        <p:nvSpPr>
          <p:cNvPr id="250" name="Google Shape;250;p4"/>
          <p:cNvSpPr txBox="1"/>
          <p:nvPr>
            <p:ph idx="1" type="body"/>
          </p:nvPr>
        </p:nvSpPr>
        <p:spPr>
          <a:xfrm>
            <a:off x="1637201" y="2000250"/>
            <a:ext cx="69210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dk1"/>
                </a:solidFill>
                <a:latin typeface="Gill Sans"/>
                <a:ea typeface="Gill Sans"/>
                <a:cs typeface="Gill Sans"/>
                <a:sym typeface="Gill Sans"/>
              </a:rPr>
              <a:t>These specifications:</a:t>
            </a:r>
            <a:endParaRPr sz="2400">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3200"/>
              <a:buFont typeface="Times New Roman"/>
              <a:buNone/>
            </a:pPr>
            <a:r>
              <a:t/>
            </a:r>
            <a:endParaRPr b="0" i="0" sz="2400" u="none" cap="none" strike="noStrike">
              <a:solidFill>
                <a:schemeClr val="dk1"/>
              </a:solidFill>
              <a:latin typeface="Gill Sans"/>
              <a:ea typeface="Gill Sans"/>
              <a:cs typeface="Gill Sans"/>
              <a:sym typeface="Gill Sans"/>
            </a:endParaRPr>
          </a:p>
          <a:p>
            <a:pPr indent="-317500" lvl="0" marL="342900" marR="0" rtl="0" algn="l">
              <a:lnSpc>
                <a:spcPct val="100000"/>
              </a:lnSpc>
              <a:spcBef>
                <a:spcPts val="640"/>
              </a:spcBef>
              <a:spcAft>
                <a:spcPts val="0"/>
              </a:spcAft>
              <a:buClr>
                <a:schemeClr val="dk1"/>
              </a:buClr>
              <a:buSzPts val="2800"/>
              <a:buFont typeface="Cabin"/>
              <a:buChar char="-"/>
            </a:pPr>
            <a:r>
              <a:rPr b="0" i="0" lang="en-GB" sz="2400" u="none" cap="none" strike="noStrike">
                <a:solidFill>
                  <a:schemeClr val="dk1"/>
                </a:solidFill>
                <a:latin typeface="Gill Sans"/>
                <a:ea typeface="Gill Sans"/>
                <a:cs typeface="Gill Sans"/>
                <a:sym typeface="Gill Sans"/>
              </a:rPr>
              <a:t>contain more challenging content</a:t>
            </a:r>
            <a:endParaRPr sz="2400">
              <a:latin typeface="Gill Sans"/>
              <a:ea typeface="Gill Sans"/>
              <a:cs typeface="Gill Sans"/>
              <a:sym typeface="Gill Sans"/>
            </a:endParaRPr>
          </a:p>
          <a:p>
            <a:pPr indent="-317500" lvl="0" marL="342900" marR="0" rtl="0" algn="l">
              <a:lnSpc>
                <a:spcPct val="100000"/>
              </a:lnSpc>
              <a:spcBef>
                <a:spcPts val="640"/>
              </a:spcBef>
              <a:spcAft>
                <a:spcPts val="0"/>
              </a:spcAft>
              <a:buClr>
                <a:schemeClr val="dk1"/>
              </a:buClr>
              <a:buSzPts val="2800"/>
              <a:buFont typeface="Cabin"/>
              <a:buChar char="-"/>
            </a:pPr>
            <a:r>
              <a:rPr b="0" i="0" lang="en-GB" sz="2400" u="none" cap="none" strike="noStrike">
                <a:solidFill>
                  <a:schemeClr val="dk1"/>
                </a:solidFill>
                <a:latin typeface="Gill Sans"/>
                <a:ea typeface="Gill Sans"/>
                <a:cs typeface="Gill Sans"/>
                <a:sym typeface="Gill Sans"/>
              </a:rPr>
              <a:t>are assessed differently</a:t>
            </a:r>
            <a:endParaRPr sz="2400">
              <a:latin typeface="Gill Sans"/>
              <a:ea typeface="Gill Sans"/>
              <a:cs typeface="Gill Sans"/>
              <a:sym typeface="Gill Sans"/>
            </a:endParaRPr>
          </a:p>
          <a:p>
            <a:pPr indent="-317500" lvl="0" marL="342900" marR="0" rtl="0" algn="l">
              <a:lnSpc>
                <a:spcPct val="100000"/>
              </a:lnSpc>
              <a:spcBef>
                <a:spcPts val="640"/>
              </a:spcBef>
              <a:spcAft>
                <a:spcPts val="0"/>
              </a:spcAft>
              <a:buClr>
                <a:schemeClr val="dk1"/>
              </a:buClr>
              <a:buSzPts val="2800"/>
              <a:buFont typeface="Cabin"/>
              <a:buChar char="-"/>
            </a:pPr>
            <a:r>
              <a:rPr b="0" i="0" lang="en-GB" sz="2400" u="none" cap="none" strike="noStrike">
                <a:solidFill>
                  <a:schemeClr val="dk1"/>
                </a:solidFill>
                <a:latin typeface="Gill Sans"/>
                <a:ea typeface="Gill Sans"/>
                <a:cs typeface="Gill Sans"/>
                <a:sym typeface="Gill Sans"/>
              </a:rPr>
              <a:t>are graded differently</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8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54" name="Shape 254"/>
        <p:cNvGrpSpPr/>
        <p:nvPr/>
      </p:nvGrpSpPr>
      <p:grpSpPr>
        <a:xfrm>
          <a:off x="0" y="0"/>
          <a:ext cx="0" cy="0"/>
          <a:chOff x="0" y="0"/>
          <a:chExt cx="0" cy="0"/>
        </a:xfrm>
      </p:grpSpPr>
      <p:sp>
        <p:nvSpPr>
          <p:cNvPr id="255" name="Google Shape;255;p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700"/>
              <a:buFont typeface="Cabin"/>
              <a:buNone/>
            </a:pPr>
            <a:r>
              <a:rPr b="1" i="0" lang="en-GB" sz="2800" u="none" cap="none" strike="noStrike">
                <a:solidFill>
                  <a:schemeClr val="dk2"/>
                </a:solidFill>
                <a:latin typeface="Gill Sans"/>
                <a:ea typeface="Gill Sans"/>
                <a:cs typeface="Gill Sans"/>
                <a:sym typeface="Gill Sans"/>
              </a:rPr>
              <a:t>What </a:t>
            </a:r>
            <a:r>
              <a:rPr b="1" lang="en-GB" sz="2800">
                <a:latin typeface="Gill Sans"/>
                <a:ea typeface="Gill Sans"/>
                <a:cs typeface="Gill Sans"/>
                <a:sym typeface="Gill Sans"/>
              </a:rPr>
              <a:t>were</a:t>
            </a:r>
            <a:r>
              <a:rPr b="1" i="0" lang="en-GB" sz="2800" u="none" cap="none" strike="noStrike">
                <a:solidFill>
                  <a:schemeClr val="dk2"/>
                </a:solidFill>
                <a:latin typeface="Gill Sans"/>
                <a:ea typeface="Gill Sans"/>
                <a:cs typeface="Gill Sans"/>
                <a:sym typeface="Gill Sans"/>
              </a:rPr>
              <a:t> the main changes in assessment?</a:t>
            </a:r>
            <a:br>
              <a:rPr b="0" i="0" lang="en-GB" sz="3200" u="none" cap="none" strike="noStrike">
                <a:solidFill>
                  <a:schemeClr val="dk2"/>
                </a:solidFill>
                <a:latin typeface="Gill Sans"/>
                <a:ea typeface="Gill Sans"/>
                <a:cs typeface="Gill Sans"/>
                <a:sym typeface="Gill Sans"/>
              </a:rPr>
            </a:br>
            <a:endParaRPr b="0" i="0" sz="3200" u="none" cap="none" strike="noStrike">
              <a:solidFill>
                <a:schemeClr val="dk2"/>
              </a:solidFill>
              <a:latin typeface="Gill Sans"/>
              <a:ea typeface="Gill Sans"/>
              <a:cs typeface="Gill Sans"/>
              <a:sym typeface="Gill Sans"/>
            </a:endParaRPr>
          </a:p>
        </p:txBody>
      </p:sp>
      <p:sp>
        <p:nvSpPr>
          <p:cNvPr id="256" name="Google Shape;256;p5"/>
          <p:cNvSpPr txBox="1"/>
          <p:nvPr>
            <p:ph idx="1" type="body"/>
          </p:nvPr>
        </p:nvSpPr>
        <p:spPr>
          <a:xfrm>
            <a:off x="922350" y="2000250"/>
            <a:ext cx="7449000" cy="41148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In most subjects, all assessment (counting towards the final grade) is based on final examinations.</a:t>
            </a:r>
            <a:endParaRPr sz="2400">
              <a:latin typeface="Gill Sans"/>
              <a:ea typeface="Gill Sans"/>
              <a:cs typeface="Gill Sans"/>
              <a:sym typeface="Gill Sans"/>
            </a:endParaRPr>
          </a:p>
          <a:p>
            <a:pPr indent="-342900" lvl="0" marL="342900" marR="0" rtl="0" algn="l">
              <a:lnSpc>
                <a:spcPct val="100000"/>
              </a:lnSpc>
              <a:spcBef>
                <a:spcPts val="560"/>
              </a:spcBef>
              <a:spcAft>
                <a:spcPts val="0"/>
              </a:spcAft>
              <a:buClr>
                <a:schemeClr val="dk1"/>
              </a:buClr>
              <a:buSzPts val="2800"/>
              <a:buFont typeface="Times New Roman"/>
              <a:buNone/>
            </a:pPr>
            <a:r>
              <a:t/>
            </a:r>
            <a:endParaRPr b="0" i="0" sz="2400" u="none" cap="none" strike="noStrike">
              <a:solidFill>
                <a:schemeClr val="dk1"/>
              </a:solidFill>
              <a:latin typeface="Gill Sans"/>
              <a:ea typeface="Gill Sans"/>
              <a:cs typeface="Gill Sans"/>
              <a:sym typeface="Gill Sans"/>
            </a:endParaRPr>
          </a:p>
          <a:p>
            <a:pPr indent="-317500" lvl="0" marL="342900" marR="0" rtl="0" algn="l">
              <a:lnSpc>
                <a:spcPct val="100000"/>
              </a:lnSpc>
              <a:spcBef>
                <a:spcPts val="56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These examinations normally take place at the end of Year 11.</a:t>
            </a:r>
            <a:endParaRPr sz="2400">
              <a:latin typeface="Gill Sans"/>
              <a:ea typeface="Gill Sans"/>
              <a:cs typeface="Gill Sans"/>
              <a:sym typeface="Gill Sans"/>
            </a:endParaRPr>
          </a:p>
          <a:p>
            <a:pPr indent="-342900" lvl="0" marL="342900" marR="0" rtl="0" algn="l">
              <a:lnSpc>
                <a:spcPct val="100000"/>
              </a:lnSpc>
              <a:spcBef>
                <a:spcPts val="560"/>
              </a:spcBef>
              <a:spcAft>
                <a:spcPts val="0"/>
              </a:spcAft>
              <a:buClr>
                <a:schemeClr val="dk1"/>
              </a:buClr>
              <a:buSzPts val="2800"/>
              <a:buFont typeface="Times New Roman"/>
              <a:buNone/>
            </a:pPr>
            <a:r>
              <a:t/>
            </a:r>
            <a:endParaRPr b="0" i="0" sz="2400" u="none" cap="none" strike="noStrike">
              <a:solidFill>
                <a:schemeClr val="dk1"/>
              </a:solidFill>
              <a:latin typeface="Gill Sans"/>
              <a:ea typeface="Gill Sans"/>
              <a:cs typeface="Gill Sans"/>
              <a:sym typeface="Gill Sans"/>
            </a:endParaRPr>
          </a:p>
          <a:p>
            <a:pPr indent="-317500" lvl="0" marL="342900" marR="0" rtl="0" algn="l">
              <a:lnSpc>
                <a:spcPct val="100000"/>
              </a:lnSpc>
              <a:spcBef>
                <a:spcPts val="56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There is not any controlled assessment/ coursework.</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8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60" name="Shape 260"/>
        <p:cNvGrpSpPr/>
        <p:nvPr/>
      </p:nvGrpSpPr>
      <p:grpSpPr>
        <a:xfrm>
          <a:off x="0" y="0"/>
          <a:ext cx="0" cy="0"/>
          <a:chOff x="0" y="0"/>
          <a:chExt cx="0" cy="0"/>
        </a:xfrm>
      </p:grpSpPr>
      <p:sp>
        <p:nvSpPr>
          <p:cNvPr id="261" name="Google Shape;261;p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900"/>
              <a:buFont typeface="Cabin"/>
              <a:buNone/>
            </a:pPr>
            <a:r>
              <a:rPr b="1" i="0" lang="en-GB" sz="2800" u="none" cap="none" strike="noStrike">
                <a:solidFill>
                  <a:schemeClr val="dk2"/>
                </a:solidFill>
                <a:latin typeface="Cabin"/>
                <a:ea typeface="Cabin"/>
                <a:cs typeface="Cabin"/>
                <a:sym typeface="Cabin"/>
              </a:rPr>
              <a:t>A few exceptions</a:t>
            </a:r>
            <a:endParaRPr sz="2800"/>
          </a:p>
        </p:txBody>
      </p:sp>
      <p:sp>
        <p:nvSpPr>
          <p:cNvPr id="262" name="Google Shape;262;p6"/>
          <p:cNvSpPr txBox="1"/>
          <p:nvPr>
            <p:ph idx="1" type="body"/>
          </p:nvPr>
        </p:nvSpPr>
        <p:spPr>
          <a:xfrm>
            <a:off x="855701" y="2000250"/>
            <a:ext cx="7515600" cy="41148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In some subjects there </a:t>
            </a:r>
            <a:r>
              <a:rPr lang="en-GB" sz="2400">
                <a:latin typeface="Gill Sans"/>
                <a:ea typeface="Gill Sans"/>
                <a:cs typeface="Gill Sans"/>
                <a:sym typeface="Gill Sans"/>
              </a:rPr>
              <a:t>are</a:t>
            </a:r>
            <a:r>
              <a:rPr b="0" i="0" lang="en-GB" sz="2400" u="none" cap="none" strike="noStrike">
                <a:solidFill>
                  <a:schemeClr val="dk1"/>
                </a:solidFill>
                <a:latin typeface="Gill Sans"/>
                <a:ea typeface="Gill Sans"/>
                <a:cs typeface="Gill Sans"/>
                <a:sym typeface="Gill Sans"/>
              </a:rPr>
              <a:t> still some ‘non-examined assessment’:</a:t>
            </a:r>
            <a:endParaRPr>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381000" lvl="0" marL="457200" marR="0" rtl="0" algn="l">
              <a:lnSpc>
                <a:spcPct val="100000"/>
              </a:lnSpc>
              <a:spcBef>
                <a:spcPts val="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Art &amp; Design, Dance, DT, Drama, English Language (speaking</a:t>
            </a:r>
            <a:r>
              <a:rPr lang="en-GB" sz="2400">
                <a:latin typeface="Gill Sans"/>
                <a:ea typeface="Gill Sans"/>
                <a:cs typeface="Gill Sans"/>
                <a:sym typeface="Gill Sans"/>
              </a:rPr>
              <a:t>), </a:t>
            </a:r>
            <a:r>
              <a:rPr b="0" i="0" lang="en-GB" sz="2400" u="none" cap="none" strike="noStrike">
                <a:solidFill>
                  <a:schemeClr val="dk1"/>
                </a:solidFill>
                <a:latin typeface="Gill Sans"/>
                <a:ea typeface="Gill Sans"/>
                <a:cs typeface="Gill Sans"/>
                <a:sym typeface="Gill Sans"/>
              </a:rPr>
              <a:t>Food, PE, Music</a:t>
            </a:r>
            <a:endParaRPr>
              <a:latin typeface="Gill Sans"/>
              <a:ea typeface="Gill Sans"/>
              <a:cs typeface="Gill Sans"/>
              <a:sym typeface="Gill Sans"/>
            </a:endParaRPr>
          </a:p>
          <a:p>
            <a:pPr indent="-381000" lvl="0" marL="457200" marR="0" rtl="0" algn="l">
              <a:lnSpc>
                <a:spcPct val="100000"/>
              </a:lnSpc>
              <a:spcBef>
                <a:spcPts val="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BTEC </a:t>
            </a:r>
            <a:r>
              <a:rPr lang="en-GB" sz="2400">
                <a:latin typeface="Gill Sans"/>
                <a:ea typeface="Gill Sans"/>
                <a:cs typeface="Gill Sans"/>
                <a:sym typeface="Gill Sans"/>
              </a:rPr>
              <a:t>Technical Award Child Development</a:t>
            </a:r>
            <a:endParaRPr>
              <a:latin typeface="Gill Sans"/>
              <a:ea typeface="Gill Sans"/>
              <a:cs typeface="Gill Sans"/>
              <a:sym typeface="Gill Sans"/>
            </a:endParaRPr>
          </a:p>
          <a:p>
            <a:pPr indent="-342900" lvl="0" marL="342900" marR="0" rtl="0" algn="l">
              <a:lnSpc>
                <a:spcPct val="100000"/>
              </a:lnSpc>
              <a:spcBef>
                <a:spcPts val="480"/>
              </a:spcBef>
              <a:spcAft>
                <a:spcPts val="0"/>
              </a:spcAft>
              <a:buClr>
                <a:schemeClr val="dk1"/>
              </a:buClr>
              <a:buSzPts val="600"/>
              <a:buFont typeface="Times New Roman"/>
              <a:buNone/>
            </a:pPr>
            <a:r>
              <a:t/>
            </a:r>
            <a:endParaRPr b="0" i="0" sz="2400" u="none" cap="none" strike="noStrike">
              <a:solidFill>
                <a:schemeClr val="dk1"/>
              </a:solidFill>
              <a:latin typeface="Cabin"/>
              <a:ea typeface="Cabin"/>
              <a:cs typeface="Cabin"/>
              <a:sym typeface="Cabin"/>
            </a:endParaRPr>
          </a:p>
          <a:p>
            <a:pPr indent="-342900" lvl="0" marL="342900" marR="0" rtl="0" algn="l">
              <a:lnSpc>
                <a:spcPct val="100000"/>
              </a:lnSpc>
              <a:spcBef>
                <a:spcPts val="480"/>
              </a:spcBef>
              <a:spcAft>
                <a:spcPts val="0"/>
              </a:spcAft>
              <a:buClr>
                <a:schemeClr val="dk1"/>
              </a:buClr>
              <a:buSzPts val="600"/>
              <a:buFont typeface="Times New Roman"/>
              <a:buNone/>
            </a:pPr>
            <a:r>
              <a:t/>
            </a:r>
            <a:endParaRPr b="0" i="0" sz="2400" u="none" cap="none" strike="noStrike">
              <a:solidFill>
                <a:schemeClr val="dk1"/>
              </a:solidFill>
              <a:latin typeface="Cabin"/>
              <a:ea typeface="Cabin"/>
              <a:cs typeface="Cabin"/>
              <a:sym typeface="Cabin"/>
            </a:endParaRPr>
          </a:p>
          <a:p>
            <a:pPr indent="-342900" lvl="0" marL="342900" marR="0" rtl="0" algn="l">
              <a:lnSpc>
                <a:spcPct val="100000"/>
              </a:lnSpc>
              <a:spcBef>
                <a:spcPts val="480"/>
              </a:spcBef>
              <a:spcAft>
                <a:spcPts val="0"/>
              </a:spcAft>
              <a:buClr>
                <a:schemeClr val="dk1"/>
              </a:buClr>
              <a:buSzPts val="800"/>
              <a:buFont typeface="Cabin"/>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480"/>
              </a:spcBef>
              <a:spcAft>
                <a:spcPts val="0"/>
              </a:spcAft>
              <a:buClr>
                <a:schemeClr val="dk1"/>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66" name="Shape 266"/>
        <p:cNvGrpSpPr/>
        <p:nvPr/>
      </p:nvGrpSpPr>
      <p:grpSpPr>
        <a:xfrm>
          <a:off x="0" y="0"/>
          <a:ext cx="0" cy="0"/>
          <a:chOff x="0" y="0"/>
          <a:chExt cx="0" cy="0"/>
        </a:xfrm>
      </p:grpSpPr>
      <p:sp>
        <p:nvSpPr>
          <p:cNvPr id="267" name="Google Shape;267;p7"/>
          <p:cNvSpPr txBox="1"/>
          <p:nvPr>
            <p:ph type="title"/>
          </p:nvPr>
        </p:nvSpPr>
        <p:spPr>
          <a:xfrm>
            <a:off x="137160" y="609600"/>
            <a:ext cx="8796528"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700"/>
              <a:buFont typeface="Cabin"/>
              <a:buNone/>
            </a:pPr>
            <a:r>
              <a:rPr b="1" i="0" lang="en-GB" sz="2800" u="none" cap="none" strike="noStrike">
                <a:solidFill>
                  <a:schemeClr val="dk2"/>
                </a:solidFill>
                <a:latin typeface="Gill Sans"/>
                <a:ea typeface="Gill Sans"/>
                <a:cs typeface="Gill Sans"/>
                <a:sym typeface="Gill Sans"/>
              </a:rPr>
              <a:t>What </a:t>
            </a:r>
            <a:r>
              <a:rPr b="1" lang="en-GB" sz="2800">
                <a:latin typeface="Gill Sans"/>
                <a:ea typeface="Gill Sans"/>
                <a:cs typeface="Gill Sans"/>
                <a:sym typeface="Gill Sans"/>
              </a:rPr>
              <a:t>were</a:t>
            </a:r>
            <a:r>
              <a:rPr b="1" i="0" lang="en-GB" sz="2800" u="none" cap="none" strike="noStrike">
                <a:solidFill>
                  <a:schemeClr val="dk2"/>
                </a:solidFill>
                <a:latin typeface="Gill Sans"/>
                <a:ea typeface="Gill Sans"/>
                <a:cs typeface="Gill Sans"/>
                <a:sym typeface="Gill Sans"/>
              </a:rPr>
              <a:t> the other main changes in assessment?</a:t>
            </a:r>
            <a:br>
              <a:rPr b="0" i="0" lang="en-GB" sz="3200" u="none" cap="none" strike="noStrike">
                <a:solidFill>
                  <a:schemeClr val="dk2"/>
                </a:solidFill>
                <a:latin typeface="Gill Sans"/>
                <a:ea typeface="Gill Sans"/>
                <a:cs typeface="Gill Sans"/>
                <a:sym typeface="Gill Sans"/>
              </a:rPr>
            </a:br>
            <a:endParaRPr b="0" i="0" sz="3200" u="none" cap="none" strike="noStrike">
              <a:solidFill>
                <a:schemeClr val="dk2"/>
              </a:solidFill>
              <a:latin typeface="Gill Sans"/>
              <a:ea typeface="Gill Sans"/>
              <a:cs typeface="Gill Sans"/>
              <a:sym typeface="Gill Sans"/>
            </a:endParaRPr>
          </a:p>
        </p:txBody>
      </p:sp>
      <p:sp>
        <p:nvSpPr>
          <p:cNvPr id="268" name="Google Shape;268;p7"/>
          <p:cNvSpPr txBox="1"/>
          <p:nvPr>
            <p:ph idx="1" type="body"/>
          </p:nvPr>
        </p:nvSpPr>
        <p:spPr>
          <a:xfrm>
            <a:off x="606250" y="1482575"/>
            <a:ext cx="7951800" cy="46326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000"/>
              <a:buFont typeface="Cabin"/>
              <a:buChar char="•"/>
            </a:pPr>
            <a:r>
              <a:rPr b="0" i="0" lang="en-GB" sz="2400" u="none" cap="none" strike="noStrike">
                <a:solidFill>
                  <a:schemeClr val="dk1"/>
                </a:solidFill>
                <a:latin typeface="Gill Sans"/>
                <a:ea typeface="Gill Sans"/>
                <a:cs typeface="Gill Sans"/>
                <a:sym typeface="Gill Sans"/>
              </a:rPr>
              <a:t>In most subjects (apart from Languages, maths and science), all students sit the same exam papers.</a:t>
            </a:r>
            <a:endParaRPr sz="2400">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0"/>
              </a:spcBef>
              <a:spcAft>
                <a:spcPts val="0"/>
              </a:spcAft>
              <a:buClr>
                <a:schemeClr val="dk1"/>
              </a:buClr>
              <a:buSzPts val="2000"/>
              <a:buFont typeface="Cabin"/>
              <a:buChar char="•"/>
            </a:pPr>
            <a:r>
              <a:rPr b="0" i="0" lang="en-GB" sz="2400" u="none" cap="none" strike="noStrike">
                <a:solidFill>
                  <a:schemeClr val="dk1"/>
                </a:solidFill>
                <a:latin typeface="Gill Sans"/>
                <a:ea typeface="Gill Sans"/>
                <a:cs typeface="Gill Sans"/>
                <a:sym typeface="Gill Sans"/>
              </a:rPr>
              <a:t>There </a:t>
            </a:r>
            <a:r>
              <a:rPr lang="en-GB" sz="2400">
                <a:latin typeface="Gill Sans"/>
                <a:ea typeface="Gill Sans"/>
                <a:cs typeface="Gill Sans"/>
                <a:sym typeface="Gill Sans"/>
              </a:rPr>
              <a:t>are</a:t>
            </a:r>
            <a:r>
              <a:rPr b="0" i="0" lang="en-GB" sz="2400" u="none" cap="none" strike="noStrike">
                <a:solidFill>
                  <a:schemeClr val="dk1"/>
                </a:solidFill>
                <a:latin typeface="Gill Sans"/>
                <a:ea typeface="Gill Sans"/>
                <a:cs typeface="Gill Sans"/>
                <a:sym typeface="Gill Sans"/>
              </a:rPr>
              <a:t> more challenging command words (e.g. discuss, evaluate).</a:t>
            </a:r>
            <a:endParaRPr sz="2400">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0"/>
              </a:spcBef>
              <a:spcAft>
                <a:spcPts val="0"/>
              </a:spcAft>
              <a:buClr>
                <a:schemeClr val="dk1"/>
              </a:buClr>
              <a:buSzPts val="2000"/>
              <a:buFont typeface="Cabin"/>
              <a:buChar char="•"/>
            </a:pPr>
            <a:r>
              <a:rPr b="0" i="0" lang="en-GB" sz="2400" u="none" cap="none" strike="noStrike">
                <a:solidFill>
                  <a:schemeClr val="dk1"/>
                </a:solidFill>
                <a:latin typeface="Gill Sans"/>
                <a:ea typeface="Gill Sans"/>
                <a:cs typeface="Gill Sans"/>
                <a:sym typeface="Gill Sans"/>
              </a:rPr>
              <a:t>There </a:t>
            </a:r>
            <a:r>
              <a:rPr lang="en-GB" sz="2400">
                <a:latin typeface="Gill Sans"/>
                <a:ea typeface="Gill Sans"/>
                <a:cs typeface="Gill Sans"/>
                <a:sym typeface="Gill Sans"/>
              </a:rPr>
              <a:t>are </a:t>
            </a:r>
            <a:r>
              <a:rPr b="0" i="0" lang="en-GB" sz="2400" u="none" cap="none" strike="noStrike">
                <a:solidFill>
                  <a:schemeClr val="dk1"/>
                </a:solidFill>
                <a:latin typeface="Gill Sans"/>
                <a:ea typeface="Gill Sans"/>
                <a:cs typeface="Gill Sans"/>
                <a:sym typeface="Gill Sans"/>
              </a:rPr>
              <a:t>more unstructured (longer) responses.</a:t>
            </a:r>
            <a:endParaRPr sz="2400">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0"/>
              </a:spcBef>
              <a:spcAft>
                <a:spcPts val="0"/>
              </a:spcAft>
              <a:buClr>
                <a:schemeClr val="dk1"/>
              </a:buClr>
              <a:buSzPts val="2000"/>
              <a:buFont typeface="Cabin"/>
              <a:buChar char="•"/>
            </a:pPr>
            <a:r>
              <a:rPr b="0" i="0" lang="en-GB" sz="2400" u="none" cap="none" strike="noStrike">
                <a:solidFill>
                  <a:schemeClr val="dk1"/>
                </a:solidFill>
                <a:latin typeface="Gill Sans"/>
                <a:ea typeface="Gill Sans"/>
                <a:cs typeface="Gill Sans"/>
                <a:sym typeface="Gill Sans"/>
              </a:rPr>
              <a:t>There is a greater mathematical element (e.g. geography, science)</a:t>
            </a:r>
            <a:endParaRPr sz="2400">
              <a:latin typeface="Gill Sans"/>
              <a:ea typeface="Gill Sans"/>
              <a:cs typeface="Gill Sans"/>
              <a:sym typeface="Gill Sans"/>
            </a:endParaRPr>
          </a:p>
          <a:p>
            <a:pPr indent="-342900" lvl="0" marL="342900" marR="0" rtl="0" algn="l">
              <a:lnSpc>
                <a:spcPct val="100000"/>
              </a:lnSpc>
              <a:spcBef>
                <a:spcPts val="560"/>
              </a:spcBef>
              <a:spcAft>
                <a:spcPts val="0"/>
              </a:spcAft>
              <a:buClr>
                <a:schemeClr val="dk1"/>
              </a:buClr>
              <a:buSzPts val="2800"/>
              <a:buFont typeface="Times New Roman"/>
              <a:buNone/>
            </a:pPr>
            <a:r>
              <a:t/>
            </a:r>
            <a:endParaRPr b="0" i="0" sz="2800" u="none" cap="none" strike="noStrike">
              <a:solidFill>
                <a:schemeClr val="dk1"/>
              </a:solidFill>
              <a:latin typeface="Cabin"/>
              <a:ea typeface="Cabin"/>
              <a:cs typeface="Cabin"/>
              <a:sym typeface="Cabin"/>
            </a:endParaRPr>
          </a:p>
          <a:p>
            <a:pPr indent="0" lvl="0" marL="0" marR="0" rtl="0" algn="l">
              <a:lnSpc>
                <a:spcPct val="100000"/>
              </a:lnSpc>
              <a:spcBef>
                <a:spcPts val="560"/>
              </a:spcBef>
              <a:spcAft>
                <a:spcPts val="0"/>
              </a:spcAft>
              <a:buClr>
                <a:schemeClr val="dk1"/>
              </a:buClr>
              <a:buSzPts val="32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dk1"/>
              </a:buClr>
              <a:buSzPts val="2800"/>
              <a:buFont typeface="Times New Roman"/>
              <a:buNone/>
            </a:pPr>
            <a:r>
              <a:t/>
            </a:r>
            <a:endParaRPr b="0" i="0" sz="2800" u="none" cap="none" strike="noStrike">
              <a:solidFill>
                <a:schemeClr val="dk1"/>
              </a:solidFill>
              <a:latin typeface="Cabin"/>
              <a:ea typeface="Cabin"/>
              <a:cs typeface="Cabin"/>
              <a:sym typeface="Cabin"/>
            </a:endParaRPr>
          </a:p>
          <a:p>
            <a:pPr indent="0" lvl="0" marL="0" marR="0" rtl="0" algn="l">
              <a:lnSpc>
                <a:spcPct val="100000"/>
              </a:lnSpc>
              <a:spcBef>
                <a:spcPts val="640"/>
              </a:spcBef>
              <a:spcAft>
                <a:spcPts val="0"/>
              </a:spcAft>
              <a:buClr>
                <a:schemeClr val="dk1"/>
              </a:buClr>
              <a:buSzPts val="8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EE0">
            <a:alpha val="0"/>
          </a:srgbClr>
        </a:solidFill>
      </p:bgPr>
    </p:bg>
    <p:spTree>
      <p:nvGrpSpPr>
        <p:cNvPr id="272" name="Shape 272"/>
        <p:cNvGrpSpPr/>
        <p:nvPr/>
      </p:nvGrpSpPr>
      <p:grpSpPr>
        <a:xfrm>
          <a:off x="0" y="0"/>
          <a:ext cx="0" cy="0"/>
          <a:chOff x="0" y="0"/>
          <a:chExt cx="0" cy="0"/>
        </a:xfrm>
      </p:grpSpPr>
      <p:sp>
        <p:nvSpPr>
          <p:cNvPr id="273" name="Google Shape;273;p8"/>
          <p:cNvSpPr txBox="1"/>
          <p:nvPr>
            <p:ph type="title"/>
          </p:nvPr>
        </p:nvSpPr>
        <p:spPr>
          <a:xfrm>
            <a:off x="685800" y="334392"/>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700"/>
              <a:buFont typeface="Cabin"/>
              <a:buNone/>
            </a:pPr>
            <a:r>
              <a:rPr b="1" i="0" lang="en-GB" sz="3200" u="none" cap="none" strike="noStrike">
                <a:solidFill>
                  <a:schemeClr val="dk2"/>
                </a:solidFill>
                <a:latin typeface="Gill Sans"/>
                <a:ea typeface="Gill Sans"/>
                <a:cs typeface="Gill Sans"/>
                <a:sym typeface="Gill Sans"/>
              </a:rPr>
              <a:t>Grading - the 9-1 Scale</a:t>
            </a:r>
            <a:endParaRPr sz="3200">
              <a:latin typeface="Gill Sans"/>
              <a:ea typeface="Gill Sans"/>
              <a:cs typeface="Gill Sans"/>
              <a:sym typeface="Gill Sans"/>
            </a:endParaRPr>
          </a:p>
        </p:txBody>
      </p:sp>
      <p:sp>
        <p:nvSpPr>
          <p:cNvPr id="274" name="Google Shape;274;p8"/>
          <p:cNvSpPr txBox="1"/>
          <p:nvPr>
            <p:ph idx="1" type="body"/>
          </p:nvPr>
        </p:nvSpPr>
        <p:spPr>
          <a:xfrm>
            <a:off x="812400" y="1558750"/>
            <a:ext cx="7710000" cy="46701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 grading scale changed from A*-G to 9-1 (9 is the highest grade) – and U.</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6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64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 benchmark for a ‘standard pass’  grade is a Grade ‘4’ (equivalent to a low C).</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64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 benchmark for a ‘strong pass’ is a Grade ‘5’ (equivalent to a high C/ low B).</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2400"/>
              <a:buFont typeface="Times New Roman"/>
              <a:buNone/>
            </a:pPr>
            <a:r>
              <a:t/>
            </a:r>
            <a:endParaRPr b="0" i="0" sz="2400" u="none" cap="none" strike="noStrike">
              <a:solidFill>
                <a:schemeClr val="dk1"/>
              </a:solidFill>
              <a:latin typeface="Gill Sans"/>
              <a:ea typeface="Gill Sans"/>
              <a:cs typeface="Gill Sans"/>
              <a:sym typeface="Gill Sans"/>
            </a:endParaRPr>
          </a:p>
          <a:p>
            <a:pPr indent="-292100" lvl="0" marL="342900" marR="0" rtl="0" algn="l">
              <a:lnSpc>
                <a:spcPct val="100000"/>
              </a:lnSpc>
              <a:spcBef>
                <a:spcPts val="640"/>
              </a:spcBef>
              <a:spcAft>
                <a:spcPts val="0"/>
              </a:spcAft>
              <a:buClr>
                <a:schemeClr val="dk1"/>
              </a:buClr>
              <a:buSzPts val="2400"/>
              <a:buFont typeface="Cabin"/>
              <a:buChar char="•"/>
            </a:pPr>
            <a:r>
              <a:rPr b="0" i="0" lang="en-GB" sz="2400" u="none" cap="none" strike="noStrike">
                <a:solidFill>
                  <a:schemeClr val="dk1"/>
                </a:solidFill>
                <a:latin typeface="Gill Sans"/>
                <a:ea typeface="Gill Sans"/>
                <a:cs typeface="Gill Sans"/>
                <a:sym typeface="Gill Sans"/>
              </a:rPr>
              <a:t>The old A* grade </a:t>
            </a:r>
            <a:r>
              <a:rPr lang="en-GB" sz="2400">
                <a:latin typeface="Gill Sans"/>
                <a:ea typeface="Gill Sans"/>
                <a:cs typeface="Gill Sans"/>
                <a:sym typeface="Gill Sans"/>
              </a:rPr>
              <a:t>was</a:t>
            </a:r>
            <a:r>
              <a:rPr b="0" i="0" lang="en-GB" sz="2400" u="none" cap="none" strike="noStrike">
                <a:solidFill>
                  <a:schemeClr val="dk1"/>
                </a:solidFill>
                <a:latin typeface="Gill Sans"/>
                <a:ea typeface="Gill Sans"/>
                <a:cs typeface="Gill Sans"/>
                <a:sym typeface="Gill Sans"/>
              </a:rPr>
              <a:t> divided into two new grades - a Grade 8 or 9.</a:t>
            </a:r>
            <a:endParaRPr sz="2400">
              <a:latin typeface="Gill Sans"/>
              <a:ea typeface="Gill Sans"/>
              <a:cs typeface="Gill Sans"/>
              <a:sym typeface="Gill Sans"/>
            </a:endParaRPr>
          </a:p>
          <a:p>
            <a:pPr indent="0" lvl="0" marL="0" marR="0" rtl="0" algn="l">
              <a:lnSpc>
                <a:spcPct val="100000"/>
              </a:lnSpc>
              <a:spcBef>
                <a:spcPts val="640"/>
              </a:spcBef>
              <a:spcAft>
                <a:spcPts val="0"/>
              </a:spcAft>
              <a:buClr>
                <a:schemeClr val="dk1"/>
              </a:buClr>
              <a:buSzPts val="800"/>
              <a:buFont typeface="Times New Roman"/>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
      <a:dk1>
        <a:srgbClr val="000000"/>
      </a:dk1>
      <a:lt1>
        <a:srgbClr val="FFFF66"/>
      </a:lt1>
      <a:dk2>
        <a:srgbClr val="000000"/>
      </a:dk2>
      <a:lt2>
        <a:srgbClr val="808080"/>
      </a:lt2>
      <a:accent1>
        <a:srgbClr val="00CC99"/>
      </a:accent1>
      <a:accent2>
        <a:srgbClr val="3333CC"/>
      </a:accent2>
      <a:accent3>
        <a:srgbClr val="FFFF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Presentation2">
  <a:themeElements>
    <a:clrScheme name="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Pearson</dc:creator>
</cp:coreProperties>
</file>